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257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86" r:id="rId21"/>
    <p:sldId id="265" r:id="rId22"/>
    <p:sldId id="266" r:id="rId23"/>
    <p:sldId id="267" r:id="rId24"/>
    <p:sldId id="268" r:id="rId25"/>
    <p:sldId id="269" r:id="rId26"/>
    <p:sldId id="270" r:id="rId27"/>
    <p:sldId id="272" r:id="rId28"/>
    <p:sldId id="273" r:id="rId29"/>
    <p:sldId id="274" r:id="rId30"/>
    <p:sldId id="271" r:id="rId31"/>
    <p:sldId id="288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8" r:id="rId52"/>
    <p:sldId id="310" r:id="rId53"/>
    <p:sldId id="309" r:id="rId54"/>
    <p:sldId id="311" r:id="rId55"/>
    <p:sldId id="312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07" r:id="rId68"/>
    <p:sldId id="332" r:id="rId69"/>
    <p:sldId id="333" r:id="rId70"/>
    <p:sldId id="331" r:id="rId71"/>
    <p:sldId id="335" r:id="rId72"/>
    <p:sldId id="334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56" r:id="rId85"/>
    <p:sldId id="347" r:id="rId86"/>
    <p:sldId id="363" r:id="rId87"/>
    <p:sldId id="348" r:id="rId88"/>
    <p:sldId id="349" r:id="rId89"/>
    <p:sldId id="350" r:id="rId90"/>
    <p:sldId id="357" r:id="rId91"/>
    <p:sldId id="351" r:id="rId92"/>
    <p:sldId id="358" r:id="rId93"/>
    <p:sldId id="359" r:id="rId94"/>
    <p:sldId id="360" r:id="rId95"/>
    <p:sldId id="352" r:id="rId96"/>
    <p:sldId id="353" r:id="rId97"/>
    <p:sldId id="365" r:id="rId98"/>
    <p:sldId id="366" r:id="rId99"/>
    <p:sldId id="364" r:id="rId100"/>
    <p:sldId id="361" r:id="rId101"/>
    <p:sldId id="355" r:id="rId102"/>
    <p:sldId id="367" r:id="rId103"/>
    <p:sldId id="368" r:id="rId104"/>
    <p:sldId id="369" r:id="rId105"/>
    <p:sldId id="370" r:id="rId106"/>
    <p:sldId id="371" r:id="rId107"/>
    <p:sldId id="373" r:id="rId108"/>
    <p:sldId id="374" r:id="rId109"/>
    <p:sldId id="375" r:id="rId110"/>
    <p:sldId id="376" r:id="rId111"/>
    <p:sldId id="377" r:id="rId112"/>
    <p:sldId id="372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618" autoAdjust="0"/>
  </p:normalViewPr>
  <p:slideViewPr>
    <p:cSldViewPr snapToGrid="0">
      <p:cViewPr varScale="1">
        <p:scale>
          <a:sx n="57" d="100"/>
          <a:sy n="57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91740-F106-4788-AB77-BCB1DF3540D9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5FABA-3416-4196-B90B-6EEB47974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21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algn="l" rtl="0" eaLnBrk="1" fontAlgn="t" latinLnBrk="0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0" i="0" u="none" strike="noStrike" kern="1200"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X</a:t>
                </a:r>
                <a:r>
                  <a:rPr lang="en-US" sz="1800" b="0" i="0" u="none" strike="noStrike" kern="1200" baseline="3000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</a:rPr>
                  <a:t>&lt;i&gt; </a:t>
                </a:r>
                <a:r>
                  <a:rPr lang="en-US" sz="1800" b="0" i="0" u="none" strike="noStrike" kern="1200">
                    <a:solidFill>
                      <a:srgbClr val="FFFFFF"/>
                    </a:solidFill>
                    <a:effectLst/>
                    <a:latin typeface="Arial" panose="020B0604020202020204" pitchFamily="34" charset="0"/>
                  </a:rPr>
                  <a:t>Phần tử vị trí thứ i trong sequence</a:t>
                </a:r>
                <a:endParaRPr lang="en-US" sz="1800" b="0" i="0" u="none" strike="noStrike">
                  <a:effectLst/>
                  <a:latin typeface="Arial" panose="020B0604020202020204" pitchFamily="34" charset="0"/>
                </a:endParaRPr>
              </a:p>
              <a:p>
                <a:pPr marL="0" algn="l" rtl="0" eaLnBrk="1" fontAlgn="t" latinLnBrk="0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vi-VN" sz="1800" b="0" i="0" u="none" strike="noStrike" kern="120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𝑋</a:t>
                </a:r>
                <a:r>
                  <a:rPr lang="en-US" sz="1800" b="0" i="0" u="none" strike="noStrike" kern="120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^(</a:t>
                </a:r>
                <a:r>
                  <a:rPr lang="vi-VN" sz="1800" b="0" i="0" u="none" strike="noStrike" kern="1200"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</a:rPr>
                  <a:t>(𝑖)</a:t>
                </a:r>
                <a:r>
                  <a:rPr lang="vi-VN" sz="1800" b="0" i="0" u="none" strike="noStrike" kern="1200"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</a:rPr>
                  <a:t>&lt;𝑡&gt;</a:t>
                </a:r>
                <a:r>
                  <a:rPr lang="en-US" sz="1800" b="0" i="0" u="none" strike="noStrike" kern="120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)</a:t>
                </a:r>
                <a:r>
                  <a:rPr lang="en-US" sz="1800" b="0" i="0" u="none" strike="noStrike"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sz="1800" b="0" i="0" u="none" strike="noStrike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Phần tử thứ t trong sequence thứ i (</a:t>
                </a:r>
                <a:r>
                  <a:rPr lang="en-US" sz="1800" b="0" i="1" u="none" strike="noStrike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sequence thứ i ở đây là điểm dữ liệu thứ i trong tập huấn luyện</a:t>
                </a:r>
                <a:r>
                  <a:rPr lang="en-US" sz="1800" b="0" i="0" u="none" strike="noStrike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</a:t>
                </a:r>
                <a:endParaRPr lang="en-US" sz="1800" b="0" i="0" u="none" strike="noStrike">
                  <a:effectLst/>
                  <a:latin typeface="Arial" panose="020B0604020202020204" pitchFamily="34" charset="0"/>
                </a:endParaRPr>
              </a:p>
              <a:p>
                <a:pPr marL="0" algn="l" rtl="0" eaLnBrk="1" fontAlgn="t" latinLnBrk="0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0" i="0" u="none" strike="noStrike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</a:t>
                </a:r>
                <a:r>
                  <a:rPr lang="en-US" sz="1800" b="0" i="0" u="none" strike="noStrike" kern="1200" baseline="-250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X  : </a:t>
                </a:r>
                <a:r>
                  <a:rPr lang="en-US" sz="1800" b="0" i="0" u="none" strike="noStrike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Độ dài của input sequence X</a:t>
                </a:r>
                <a:endParaRPr lang="en-US" sz="1800" b="0" i="0" u="none" strike="noStrike">
                  <a:effectLst/>
                  <a:latin typeface="Arial" panose="020B0604020202020204" pitchFamily="34" charset="0"/>
                </a:endParaRPr>
              </a:p>
              <a:p>
                <a:pPr marL="0" algn="l" rtl="0" eaLnBrk="1" fontAlgn="t" latinLnBrk="0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0" i="0" u="none" strike="noStrike" kern="1200" baseline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𝑇_𝑋^(</a:t>
                </a:r>
                <a:r>
                  <a:rPr lang="vi-VN" sz="1800" b="0" i="0" u="none" strike="noStrike" kern="1200" baseline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(𝑖)</a:t>
                </a:r>
                <a:r>
                  <a:rPr lang="en-US" sz="1800" b="0" i="0" u="none" strike="noStrike" kern="1200" baseline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)</a:t>
                </a:r>
                <a:r>
                  <a:rPr lang="en-US" sz="1800" b="0" i="0" u="none" strike="noStrike">
                    <a:effectLst/>
                    <a:latin typeface="Arial" panose="020B0604020202020204" pitchFamily="34" charset="0"/>
                  </a:rPr>
                  <a:t> : </a:t>
                </a:r>
                <a:r>
                  <a:rPr lang="en-US" sz="1800" b="0" i="0" u="none" strike="noStrike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Độ dài của input sequence X ở điểm dữ liệu thứ i trong tập huấn luyện</a:t>
                </a:r>
                <a:endParaRPr lang="en-US" sz="1800" b="0" i="0" u="none" strike="noStrike">
                  <a:effectLst/>
                  <a:latin typeface="Arial" panose="020B0604020202020204" pitchFamily="34" charset="0"/>
                </a:endParaRPr>
              </a:p>
              <a:p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95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15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10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12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54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29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7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54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80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62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LSTM and GRU includes gates, which decide which information in the sequence to keep or forget.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1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49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94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83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72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20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b="0" i="0">
              <a:solidFill>
                <a:srgbClr val="333333"/>
              </a:solidFill>
              <a:effectLst/>
              <a:latin typeface="C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04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0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739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526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966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18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270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205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705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75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252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70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78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174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936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39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235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344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437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05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145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106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764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75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11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12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8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07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5FABA-3416-4196-B90B-6EEB47974ED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9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034D-3EBC-48D1-9EA6-EE5C74024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B76D0E-525E-42D6-8D85-7DCB96F6E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527D1-28DA-47B9-B778-7C791EA4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5C35-9759-4252-8781-B51C51934849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18D0A-C0BC-44DF-B851-E262B72A3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8814F-3049-4FF6-A62E-0797F0B5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FE066-9FE1-4E9C-BF21-334A5CD5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15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24AE6-3920-4F12-A9F6-4038C195A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F5FEED-CA52-495C-9CF7-17643DCCB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8D7EC-8B13-4261-B66C-35484FC7A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5C35-9759-4252-8781-B51C51934849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76D51-325D-4233-8108-AAFD828C9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CDFD1-8AA9-41D3-BC30-418533879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FE066-9FE1-4E9C-BF21-334A5CD5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08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2C1892-8F53-4519-AA96-91C5A4BE00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7C0CD-A67A-41D5-A6D8-D13740957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6B5F-61E9-46DC-A7E7-ED716A29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5C35-9759-4252-8781-B51C51934849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82C42-2258-481D-A47D-9F58180A0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5E8B7-50F0-459F-A958-07516F13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FE066-9FE1-4E9C-BF21-334A5CD5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72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DF248-231D-45A9-B78E-986C051DB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AF727-A908-46F0-A1A7-D8BB84F8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4AB70-215F-44D8-A8E0-7E077CD59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5C35-9759-4252-8781-B51C51934849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50348-92CB-4934-B0E6-5FE38791F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C4F74-1C88-48EB-9DC9-1CC48F82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FE066-9FE1-4E9C-BF21-334A5CD5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77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420E-2B38-4274-B67F-C8052B2B5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FE6E0-2770-4721-B182-A3EC66D80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48F0C-4F18-4C56-A5B1-58C084F83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5C35-9759-4252-8781-B51C51934849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2A2EA-0000-49D5-B5DD-A21B429E4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A863E-D29A-4F9B-A110-90C5DD0C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FE066-9FE1-4E9C-BF21-334A5CD5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8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285F5-9F5D-4278-AF30-725125C5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C9EE5-F1A2-4EBA-9E8A-718627320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D215AD-4674-4870-9646-A2252ADE1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32331-D251-40CA-B633-E72F97CE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5C35-9759-4252-8781-B51C51934849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1A1E1-A3FF-46EE-91E6-8216D049F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AF230-6D51-470D-8DAB-F742ABB32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FE066-9FE1-4E9C-BF21-334A5CD5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09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C4BC-B8BE-4BB1-9F70-008DAC104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284E0-CD8E-4BF6-B7FF-4443CB549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801CD-F9EE-45A2-B40C-225FD0FA1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EDB375-BB6B-4D83-8F28-6A9EE661B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DDB99-3244-496B-AC16-E3270DD949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4B16EB-F10E-438B-B8C8-C42300BF4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5C35-9759-4252-8781-B51C51934849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9B1667-9920-440A-B9DE-E7B5B7208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FF820C-E812-4904-A8AC-6023836C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FE066-9FE1-4E9C-BF21-334A5CD5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47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2E09B-E640-4104-BB88-2AF0587A5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00773-7179-41FE-AC25-5E0193B9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5C35-9759-4252-8781-B51C51934849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4CC3B-D7C8-4A70-921E-8635AFE8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4D73A-C689-43C8-B619-9FFEDBA6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FE066-9FE1-4E9C-BF21-334A5CD5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1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9DF358-F928-496E-B9D7-BD6843CD1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5C35-9759-4252-8781-B51C51934849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CE8696-BA05-4FEC-B237-97181CF4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C0BE3-E57C-4316-97A6-C8F249752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FE066-9FE1-4E9C-BF21-334A5CD5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5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3D09-6AFB-4966-81F2-9D6510D7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F6882-93DC-43F6-9EA9-A820D9716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218C1-0598-4F86-B8B0-519C6175B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912FA1-BA48-4CDE-9B43-E326E02FB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5C35-9759-4252-8781-B51C51934849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DDB93-F25F-4E37-B286-2D63E5B15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D266-DFA5-4541-ADE2-CEA169CA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FE066-9FE1-4E9C-BF21-334A5CD5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5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10F8B-56D0-42DE-BFD0-BE989B131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423E6F-6D22-45B4-A011-B94F5D2C3D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FE7E9-B7CC-4D8F-A57F-6C23CF1D2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1E140-3C6C-4BBB-968F-CCF6B87E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5C35-9759-4252-8781-B51C51934849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71C8C-B2CC-4338-B81A-FE3E01651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7C506-DB7F-4A8B-AF95-034ACBBD4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FE066-9FE1-4E9C-BF21-334A5CD5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1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344E42-2133-4C10-B8D0-B199B24B0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6FAF3-B655-4BDA-8661-86753FD27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81525-38BA-4F70-A6ED-77118F83BC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75C35-9759-4252-8781-B51C51934849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CCFEA-9B4F-45DD-8895-88E490B36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714A2-C393-4BE4-BBE3-7362CC671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FE066-9FE1-4E9C-BF21-334A5CD5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41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0.png"/><Relationship Id="rId21" Type="http://schemas.openxmlformats.org/officeDocument/2006/relationships/image" Target="../media/image1500.png"/><Relationship Id="rId34" Type="http://schemas.openxmlformats.org/officeDocument/2006/relationships/image" Target="../media/image58.png"/><Relationship Id="rId25" Type="http://schemas.openxmlformats.org/officeDocument/2006/relationships/image" Target="../media/image480.png"/><Relationship Id="rId33" Type="http://schemas.openxmlformats.org/officeDocument/2006/relationships/image" Target="../media/image57.png"/><Relationship Id="rId29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800.png"/><Relationship Id="rId32" Type="http://schemas.openxmlformats.org/officeDocument/2006/relationships/image" Target="../media/image560.png"/><Relationship Id="rId23" Type="http://schemas.openxmlformats.org/officeDocument/2006/relationships/image" Target="../media/image1700.png"/><Relationship Id="rId28" Type="http://schemas.openxmlformats.org/officeDocument/2006/relationships/image" Target="../media/image520.png"/><Relationship Id="rId31" Type="http://schemas.openxmlformats.org/officeDocument/2006/relationships/image" Target="../media/image550.png"/><Relationship Id="rId22" Type="http://schemas.openxmlformats.org/officeDocument/2006/relationships/image" Target="../media/image1600.png"/><Relationship Id="rId27" Type="http://schemas.openxmlformats.org/officeDocument/2006/relationships/image" Target="../media/image510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0.png"/><Relationship Id="rId13" Type="http://schemas.openxmlformats.org/officeDocument/2006/relationships/image" Target="../media/image2900.png"/><Relationship Id="rId18" Type="http://schemas.openxmlformats.org/officeDocument/2006/relationships/image" Target="../media/image3400.png"/><Relationship Id="rId3" Type="http://schemas.openxmlformats.org/officeDocument/2006/relationships/image" Target="../media/image1900.png"/><Relationship Id="rId7" Type="http://schemas.openxmlformats.org/officeDocument/2006/relationships/image" Target="../media/image230.png"/><Relationship Id="rId12" Type="http://schemas.openxmlformats.org/officeDocument/2006/relationships/image" Target="../media/image2800.png"/><Relationship Id="rId17" Type="http://schemas.openxmlformats.org/officeDocument/2006/relationships/image" Target="../media/image3300.png"/><Relationship Id="rId2" Type="http://schemas.openxmlformats.org/officeDocument/2006/relationships/image" Target="../media/image1400.png"/><Relationship Id="rId16" Type="http://schemas.openxmlformats.org/officeDocument/2006/relationships/image" Target="../media/image3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700.png"/><Relationship Id="rId5" Type="http://schemas.openxmlformats.org/officeDocument/2006/relationships/image" Target="../media/image210.png"/><Relationship Id="rId15" Type="http://schemas.openxmlformats.org/officeDocument/2006/relationships/image" Target="../media/image3100.png"/><Relationship Id="rId10" Type="http://schemas.openxmlformats.org/officeDocument/2006/relationships/image" Target="../media/image2600.png"/><Relationship Id="rId4" Type="http://schemas.openxmlformats.org/officeDocument/2006/relationships/image" Target="../media/image2000.png"/><Relationship Id="rId9" Type="http://schemas.openxmlformats.org/officeDocument/2006/relationships/image" Target="../media/image250.png"/><Relationship Id="rId14" Type="http://schemas.openxmlformats.org/officeDocument/2006/relationships/image" Target="../media/image30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13" Type="http://schemas.openxmlformats.org/officeDocument/2006/relationships/image" Target="../media/image511.png"/><Relationship Id="rId18" Type="http://schemas.openxmlformats.org/officeDocument/2006/relationships/image" Target="../media/image800.png"/><Relationship Id="rId26" Type="http://schemas.openxmlformats.org/officeDocument/2006/relationships/image" Target="../media/image140.png"/><Relationship Id="rId21" Type="http://schemas.openxmlformats.org/officeDocument/2006/relationships/image" Target="../media/image112.png"/><Relationship Id="rId7" Type="http://schemas.openxmlformats.org/officeDocument/2006/relationships/image" Target="../media/image711.png"/><Relationship Id="rId12" Type="http://schemas.openxmlformats.org/officeDocument/2006/relationships/image" Target="../media/image411.png"/><Relationship Id="rId17" Type="http://schemas.openxmlformats.org/officeDocument/2006/relationships/image" Target="../media/image790.png"/><Relationship Id="rId25" Type="http://schemas.openxmlformats.org/officeDocument/2006/relationships/image" Target="../media/image142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80.png"/><Relationship Id="rId20" Type="http://schemas.openxmlformats.org/officeDocument/2006/relationships/image" Target="../media/image202.png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1.png"/><Relationship Id="rId11" Type="http://schemas.openxmlformats.org/officeDocument/2006/relationships/image" Target="../media/image311.png"/><Relationship Id="rId24" Type="http://schemas.openxmlformats.org/officeDocument/2006/relationships/image" Target="../media/image131.png"/><Relationship Id="rId15" Type="http://schemas.openxmlformats.org/officeDocument/2006/relationships/image" Target="../media/image101.png"/><Relationship Id="rId5" Type="http://schemas.openxmlformats.org/officeDocument/2006/relationships/image" Target="../media/image500.png"/><Relationship Id="rId23" Type="http://schemas.openxmlformats.org/officeDocument/2006/relationships/image" Target="../media/image121.png"/><Relationship Id="rId28" Type="http://schemas.openxmlformats.org/officeDocument/2006/relationships/image" Target="../media/image84.png"/><Relationship Id="rId10" Type="http://schemas.openxmlformats.org/officeDocument/2006/relationships/image" Target="../media/image213.png"/><Relationship Id="rId19" Type="http://schemas.openxmlformats.org/officeDocument/2006/relationships/image" Target="../media/image81.png"/><Relationship Id="rId9" Type="http://schemas.openxmlformats.org/officeDocument/2006/relationships/image" Target="../media/image83.png"/><Relationship Id="rId14" Type="http://schemas.openxmlformats.org/officeDocument/2006/relationships/image" Target="../media/image91.png"/><Relationship Id="rId4" Type="http://schemas.openxmlformats.org/officeDocument/2006/relationships/image" Target="../media/image400.png"/><Relationship Id="rId22" Type="http://schemas.openxmlformats.org/officeDocument/2006/relationships/image" Target="../media/image110.png"/><Relationship Id="rId27" Type="http://schemas.openxmlformats.org/officeDocument/2006/relationships/image" Target="../media/image82.png"/><Relationship Id="rId30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4.png"/><Relationship Id="rId26" Type="http://schemas.openxmlformats.org/officeDocument/2006/relationships/image" Target="../media/image82.png"/><Relationship Id="rId3" Type="http://schemas.openxmlformats.org/officeDocument/2006/relationships/image" Target="../media/image87.png"/><Relationship Id="rId21" Type="http://schemas.openxmlformats.org/officeDocument/2006/relationships/image" Target="../media/image107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3.png"/><Relationship Id="rId25" Type="http://schemas.openxmlformats.org/officeDocument/2006/relationships/image" Target="../media/image11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11" Type="http://schemas.openxmlformats.org/officeDocument/2006/relationships/image" Target="../media/image96.png"/><Relationship Id="rId24" Type="http://schemas.openxmlformats.org/officeDocument/2006/relationships/image" Target="../media/image111.png"/><Relationship Id="rId5" Type="http://schemas.openxmlformats.org/officeDocument/2006/relationships/image" Target="../media/image89.png"/><Relationship Id="rId15" Type="http://schemas.openxmlformats.org/officeDocument/2006/relationships/image" Target="../media/image100.png"/><Relationship Id="rId23" Type="http://schemas.openxmlformats.org/officeDocument/2006/relationships/image" Target="../media/image109.png"/><Relationship Id="rId28" Type="http://schemas.openxmlformats.org/officeDocument/2006/relationships/image" Target="../media/image85.png"/><Relationship Id="rId10" Type="http://schemas.openxmlformats.org/officeDocument/2006/relationships/image" Target="../media/image95.png"/><Relationship Id="rId19" Type="http://schemas.openxmlformats.org/officeDocument/2006/relationships/image" Target="../media/image105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8.png"/><Relationship Id="rId27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2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1.png"/><Relationship Id="rId5" Type="http://schemas.openxmlformats.org/officeDocument/2006/relationships/image" Target="../media/image401.png"/><Relationship Id="rId4" Type="http://schemas.openxmlformats.org/officeDocument/2006/relationships/image" Target="../media/image3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10.png"/><Relationship Id="rId18" Type="http://schemas.openxmlformats.org/officeDocument/2006/relationships/image" Target="../media/image360.png"/><Relationship Id="rId21" Type="http://schemas.openxmlformats.org/officeDocument/2006/relationships/image" Target="../media/image137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17" Type="http://schemas.openxmlformats.org/officeDocument/2006/relationships/image" Target="../media/image350.png"/><Relationship Id="rId25" Type="http://schemas.openxmlformats.org/officeDocument/2006/relationships/image" Target="../media/image143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40.png"/><Relationship Id="rId20" Type="http://schemas.openxmlformats.org/officeDocument/2006/relationships/image" Target="../media/image380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280.png"/><Relationship Id="rId24" Type="http://schemas.openxmlformats.org/officeDocument/2006/relationships/image" Target="../media/image141.png"/><Relationship Id="rId15" Type="http://schemas.openxmlformats.org/officeDocument/2006/relationships/image" Target="../media/image330.png"/><Relationship Id="rId23" Type="http://schemas.openxmlformats.org/officeDocument/2006/relationships/image" Target="../media/image139.png"/><Relationship Id="rId10" Type="http://schemas.openxmlformats.org/officeDocument/2006/relationships/image" Target="../media/image270.png"/><Relationship Id="rId19" Type="http://schemas.openxmlformats.org/officeDocument/2006/relationships/image" Target="../media/image370.png"/><Relationship Id="rId9" Type="http://schemas.openxmlformats.org/officeDocument/2006/relationships/image" Target="../media/image260.png"/><Relationship Id="rId14" Type="http://schemas.openxmlformats.org/officeDocument/2006/relationships/image" Target="../media/image320.png"/><Relationship Id="rId22" Type="http://schemas.openxmlformats.org/officeDocument/2006/relationships/image" Target="../media/image13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98834" y="627320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667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37752" y="6284601"/>
            <a:ext cx="290405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50799">
                <a:lnSpc>
                  <a:spcPts val="3080"/>
                </a:lnSpc>
              </a:pPr>
              <a:t>1</a:t>
            </a:fld>
            <a:endParaRPr sz="2667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334BA-07C1-4E03-8850-A9AF11D3F7DC}"/>
              </a:ext>
            </a:extLst>
          </p:cNvPr>
          <p:cNvSpPr txBox="1"/>
          <p:nvPr/>
        </p:nvSpPr>
        <p:spPr>
          <a:xfrm>
            <a:off x="1016000" y="1498600"/>
            <a:ext cx="9956800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333" spc="27"/>
              <a:t>Recurrent </a:t>
            </a:r>
            <a:r>
              <a:rPr lang="en-US" sz="5333" spc="-47"/>
              <a:t>Neural </a:t>
            </a:r>
            <a:r>
              <a:rPr lang="en-US" sz="5333" spc="60"/>
              <a:t>Networks</a:t>
            </a:r>
            <a:endParaRPr lang="en-US" sz="5333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510D3F-38DA-4F35-A665-F481641A573B}"/>
              </a:ext>
            </a:extLst>
          </p:cNvPr>
          <p:cNvSpPr txBox="1"/>
          <p:nvPr/>
        </p:nvSpPr>
        <p:spPr>
          <a:xfrm>
            <a:off x="5002718" y="3429001"/>
            <a:ext cx="191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Trong-Hop Do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C28CD-D26C-42F4-B83A-0D898BCA2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6933">
              <a:lnSpc>
                <a:spcPts val="3080"/>
              </a:lnSpc>
            </a:pPr>
            <a:r>
              <a:rPr lang="en-US" spc="-7"/>
              <a:t>Trong-Hop Do</a:t>
            </a:r>
            <a:endParaRPr lang="en-US" spc="-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0687-EC92-40D4-AD01-753260DE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 Used For Sequence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08D10-4707-4695-ADC2-CB03E87FC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222040" cy="42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006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3FA652-9F0C-4DBD-BB17-CAA02FED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974"/>
            <a:ext cx="10515600" cy="676276"/>
          </a:xfrm>
        </p:spPr>
        <p:txBody>
          <a:bodyPr>
            <a:normAutofit fontScale="90000"/>
          </a:bodyPr>
          <a:lstStyle/>
          <a:p>
            <a:r>
              <a:rPr lang="en-US"/>
              <a:t>CBOW problem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EA9BE2-D771-43B7-9B65-D2A9CA83E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480313"/>
            <a:ext cx="5429250" cy="4181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687C5-249C-41E3-88B9-EE07F45C3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908" y="1918463"/>
            <a:ext cx="52578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63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3FA652-9F0C-4DBD-BB17-CAA02FED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6276"/>
          </a:xfrm>
        </p:spPr>
        <p:txBody>
          <a:bodyPr>
            <a:normAutofit fontScale="90000"/>
          </a:bodyPr>
          <a:lstStyle/>
          <a:p>
            <a:r>
              <a:rPr lang="en-US"/>
              <a:t>Skip-gram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FC1FC-AA5B-45C8-94F7-A70EE2153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6" y="1291209"/>
            <a:ext cx="5591175" cy="3714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EEB00-96AE-4C33-B2E7-04AC8733F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910209"/>
            <a:ext cx="4800600" cy="76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60A067-F52A-4725-BF1A-386446520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418" y="1924621"/>
            <a:ext cx="48482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212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7621-FED3-48AE-8AE4-E150CC2C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Negative sampling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F8AFD-6ABC-46C0-9A7E-C2E7F439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0077"/>
            <a:ext cx="3286125" cy="2114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B3D22F-307C-40B5-AAD2-3264BA013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9" y="4719256"/>
            <a:ext cx="3514725" cy="1323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3A7CAA-27CF-43C0-86C0-B6EFCEB67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826" y="2140077"/>
            <a:ext cx="63912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69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F76F7-6B71-4591-80B5-F52541BD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251"/>
          </a:xfrm>
        </p:spPr>
        <p:txBody>
          <a:bodyPr/>
          <a:lstStyle/>
          <a:p>
            <a:r>
              <a:rPr lang="en-US"/>
              <a:t>Negative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3EDBE-2F78-43F0-A451-B2B762EA1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318"/>
            <a:ext cx="3895725" cy="3724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0CFDB-94CF-4B9A-8800-EED6DB3D1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354" y="1105376"/>
            <a:ext cx="6391275" cy="1362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691BB8-40E2-4650-A748-DE6C7F27E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354" y="2571275"/>
            <a:ext cx="5143500" cy="1819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FC4697-AB0A-4D93-9AC1-3BEF7AC8D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640" y="4494374"/>
            <a:ext cx="62769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098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F76F7-6B71-4591-80B5-F52541BD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251"/>
          </a:xfrm>
        </p:spPr>
        <p:txBody>
          <a:bodyPr/>
          <a:lstStyle/>
          <a:p>
            <a:r>
              <a:rPr lang="en-US"/>
              <a:t>Negative sampling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64DF2-AF84-4F06-B8E3-07E54A3A2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649" y="901700"/>
            <a:ext cx="6334125" cy="5591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5E893-CDD5-4CAD-9650-614AD16DD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05376"/>
            <a:ext cx="39147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780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2123-33F1-40FF-9BA4-05F83C68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/>
          <a:lstStyle/>
          <a:p>
            <a:r>
              <a:rPr lang="en-US"/>
              <a:t>Negative sampling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790E9-1071-48F2-A4D2-3A3130CB8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1314704"/>
            <a:ext cx="108870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478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4FD8-2F1D-44E0-AA3F-B3F811FE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018D3-2B22-4798-9E33-96C5CB6E7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22" y="481377"/>
            <a:ext cx="11706955" cy="589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395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EC79-F638-E24C-A07F-F92238EA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GloVe (Global Vector)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07FE6-DED5-B149-8E3D-AAF889344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Sentence: </a:t>
            </a:r>
            <a:r>
              <a:rPr lang="en-US" i="1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juice to go along with my cereal.</a:t>
            </a:r>
            <a:endParaRPr lang="en-US" i="1"/>
          </a:p>
          <a:p>
            <a:endParaRPr lang="en-US"/>
          </a:p>
          <a:p>
            <a:pPr marL="0" indent="0" algn="ctr">
              <a:buNone/>
            </a:pPr>
            <a:r>
              <a:rPr lang="en-US"/>
              <a:t>Xij : # j appears in context 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E429-046E-1646-A64A-E992BD467B04}"/>
              </a:ext>
            </a:extLst>
          </p:cNvPr>
          <p:cNvSpPr txBox="1"/>
          <p:nvPr/>
        </p:nvSpPr>
        <p:spPr>
          <a:xfrm>
            <a:off x="5029200" y="510540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7E6C6-690C-8447-A090-DEFDC5CBE932}"/>
              </a:ext>
            </a:extLst>
          </p:cNvPr>
          <p:cNvSpPr txBox="1"/>
          <p:nvPr/>
        </p:nvSpPr>
        <p:spPr>
          <a:xfrm>
            <a:off x="6857998" y="5105401"/>
            <a:ext cx="284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F22A2A-22D3-1248-95E3-C328F818FADB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200402" y="4114801"/>
            <a:ext cx="1828798" cy="1252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98DEBB-8851-B14B-8D95-B438EE37B726}"/>
              </a:ext>
            </a:extLst>
          </p:cNvPr>
          <p:cNvCxnSpPr>
            <a:stCxn id="5" idx="3"/>
          </p:cNvCxnSpPr>
          <p:nvPr/>
        </p:nvCxnSpPr>
        <p:spPr>
          <a:xfrm flipV="1">
            <a:off x="5393402" y="4038600"/>
            <a:ext cx="3750598" cy="1328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37818B-6066-7248-9008-552D5707ADD3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3352800" y="4038600"/>
            <a:ext cx="3505198" cy="1328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39A694-D846-C74C-9E1A-EC3A3E84A074}"/>
              </a:ext>
            </a:extLst>
          </p:cNvPr>
          <p:cNvCxnSpPr>
            <a:cxnSpLocks/>
          </p:cNvCxnSpPr>
          <p:nvPr/>
        </p:nvCxnSpPr>
        <p:spPr>
          <a:xfrm flipH="1" flipV="1">
            <a:off x="5029200" y="4114801"/>
            <a:ext cx="1844361" cy="1136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83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6613-A71E-4640-B51B-8107409C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E4350D-BB33-BD4E-9AAB-A4FDDA2AF231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561489" y="1417638"/>
                <a:ext cx="9069021" cy="705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inimize</m:t>
                    </m:r>
                    <m:r>
                      <a:rPr lang="en-US" sz="2800" b="0" i="0" smtClean="0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is-I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10,000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80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0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,000</m:t>
                            </m:r>
                          </m:sup>
                          <m:e>
                            <m:r>
                              <a:rPr lang="en-US" sz="2800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𝒊𝒋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vi-VN" sz="2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E4350D-BB33-BD4E-9AAB-A4FDDA2AF23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1489" y="1417638"/>
                <a:ext cx="9069021" cy="705899"/>
              </a:xfrm>
              <a:prstGeom prst="rect">
                <a:avLst/>
              </a:prstGeom>
              <a:blipFill>
                <a:blip r:embed="rId2"/>
                <a:stretch>
                  <a:fillRect l="-1399" t="-78571" b="-1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3381494-6403-6D48-AA01-06E9EE168FEA}"/>
              </a:ext>
            </a:extLst>
          </p:cNvPr>
          <p:cNvSpPr txBox="1"/>
          <p:nvPr/>
        </p:nvSpPr>
        <p:spPr>
          <a:xfrm>
            <a:off x="2819400" y="290578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extra weighting term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876B7F-473F-A546-9694-3B27B52120AE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4531568" y="2123537"/>
            <a:ext cx="1564432" cy="78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6C19CE-2034-124A-8BED-2FC6BBDCE5C5}"/>
              </a:ext>
            </a:extLst>
          </p:cNvPr>
          <p:cNvSpPr txBox="1"/>
          <p:nvPr/>
        </p:nvSpPr>
        <p:spPr>
          <a:xfrm>
            <a:off x="380999" y="3611679"/>
            <a:ext cx="1143000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/>
              <a:t>f(X</a:t>
            </a:r>
            <a:r>
              <a:rPr lang="en-US" sz="2400" baseline="-25000"/>
              <a:t>ij</a:t>
            </a:r>
            <a:r>
              <a:rPr lang="en-US" sz="2400"/>
              <a:t>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Nếu X</a:t>
            </a:r>
            <a:r>
              <a:rPr lang="en-US" sz="2400" baseline="-25000"/>
              <a:t>ij</a:t>
            </a:r>
            <a:r>
              <a:rPr lang="en-US" sz="2400"/>
              <a:t> = 0 thì f(X</a:t>
            </a:r>
            <a:r>
              <a:rPr lang="en-US" sz="2400" baseline="-25000"/>
              <a:t>ij</a:t>
            </a:r>
            <a:r>
              <a:rPr lang="en-US" sz="2400"/>
              <a:t>) = 0 </a:t>
            </a:r>
            <a:r>
              <a:rPr lang="en-US" sz="2400">
                <a:sym typeface="Wingdings" pitchFamily="2" charset="2"/>
              </a:rPr>
              <a:t> no need to concern (c,t) hiện tại.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f(X</a:t>
            </a:r>
            <a:r>
              <a:rPr lang="en-US" sz="2000"/>
              <a:t>ij</a:t>
            </a:r>
            <a:r>
              <a:rPr lang="en-US" sz="2400"/>
              <a:t>) add weight for different words</a:t>
            </a:r>
          </a:p>
        </p:txBody>
      </p:sp>
    </p:spTree>
    <p:extLst>
      <p:ext uri="{BB962C8B-B14F-4D97-AF65-F5344CB8AC3E}">
        <p14:creationId xmlns:p14="http://schemas.microsoft.com/office/powerpoint/2010/main" val="164234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FF28-0CF6-4644-8139-50D71582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SENTIMENT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0545C-1A5B-4B4C-A541-75E9487EB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AE1F554-4201-3147-B826-39B345A26163}"/>
              </a:ext>
            </a:extLst>
          </p:cNvPr>
          <p:cNvGrpSpPr/>
          <p:nvPr/>
        </p:nvGrpSpPr>
        <p:grpSpPr>
          <a:xfrm>
            <a:off x="1066800" y="3945146"/>
            <a:ext cx="9848804" cy="2087545"/>
            <a:chOff x="769575" y="1941454"/>
            <a:chExt cx="9848804" cy="208754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4A5C1BE-FC48-EF4F-9E3D-9FA96326E5B7}"/>
                </a:ext>
              </a:extLst>
            </p:cNvPr>
            <p:cNvGrpSpPr/>
            <p:nvPr/>
          </p:nvGrpSpPr>
          <p:grpSpPr>
            <a:xfrm>
              <a:off x="769575" y="1941454"/>
              <a:ext cx="9848804" cy="461665"/>
              <a:chOff x="769575" y="1941454"/>
              <a:chExt cx="9848804" cy="461665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CF9CE5-8F14-8840-BA25-EBBD6416B579}"/>
                  </a:ext>
                </a:extLst>
              </p:cNvPr>
              <p:cNvSpPr txBox="1"/>
              <p:nvPr/>
            </p:nvSpPr>
            <p:spPr>
              <a:xfrm>
                <a:off x="769575" y="1941454"/>
                <a:ext cx="36840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dessert is excellent. 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CB504C0-A8AC-994D-A1CB-D685372A175C}"/>
                  </a:ext>
                </a:extLst>
              </p:cNvPr>
              <p:cNvGrpSpPr/>
              <p:nvPr/>
            </p:nvGrpSpPr>
            <p:grpSpPr>
              <a:xfrm>
                <a:off x="8313375" y="1958708"/>
                <a:ext cx="2305004" cy="377607"/>
                <a:chOff x="8313375" y="1958708"/>
                <a:chExt cx="2305004" cy="377607"/>
              </a:xfrm>
            </p:grpSpPr>
            <p:sp>
              <p:nvSpPr>
                <p:cNvPr id="31" name="5-Point Star 30">
                  <a:extLst>
                    <a:ext uri="{FF2B5EF4-FFF2-40B4-BE49-F238E27FC236}">
                      <a16:creationId xmlns:a16="http://schemas.microsoft.com/office/drawing/2014/main" id="{ED478293-D5E5-464A-B033-6EAC07E266DB}"/>
                    </a:ext>
                  </a:extLst>
                </p:cNvPr>
                <p:cNvSpPr/>
                <p:nvPr/>
              </p:nvSpPr>
              <p:spPr>
                <a:xfrm>
                  <a:off x="8313375" y="1963955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2" name="5-Point Star 31">
                  <a:extLst>
                    <a:ext uri="{FF2B5EF4-FFF2-40B4-BE49-F238E27FC236}">
                      <a16:creationId xmlns:a16="http://schemas.microsoft.com/office/drawing/2014/main" id="{B0567CA3-1E9B-EF49-A5A7-44AF5EDDD65D}"/>
                    </a:ext>
                  </a:extLst>
                </p:cNvPr>
                <p:cNvSpPr/>
                <p:nvPr/>
              </p:nvSpPr>
              <p:spPr>
                <a:xfrm>
                  <a:off x="8789614" y="1958709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3" name="5-Point Star 32">
                  <a:extLst>
                    <a:ext uri="{FF2B5EF4-FFF2-40B4-BE49-F238E27FC236}">
                      <a16:creationId xmlns:a16="http://schemas.microsoft.com/office/drawing/2014/main" id="{2E440F95-2BDC-0A46-9AF4-D84C38CEA3D2}"/>
                    </a:ext>
                  </a:extLst>
                </p:cNvPr>
                <p:cNvSpPr/>
                <p:nvPr/>
              </p:nvSpPr>
              <p:spPr>
                <a:xfrm>
                  <a:off x="9265852" y="1958709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4" name="5-Point Star 33">
                  <a:extLst>
                    <a:ext uri="{FF2B5EF4-FFF2-40B4-BE49-F238E27FC236}">
                      <a16:creationId xmlns:a16="http://schemas.microsoft.com/office/drawing/2014/main" id="{BEDF9C09-CF47-8042-94C3-90460E62FAC0}"/>
                    </a:ext>
                  </a:extLst>
                </p:cNvPr>
                <p:cNvSpPr/>
                <p:nvPr/>
              </p:nvSpPr>
              <p:spPr>
                <a:xfrm>
                  <a:off x="9742090" y="1964012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5" name="5-Point Star 34">
                  <a:extLst>
                    <a:ext uri="{FF2B5EF4-FFF2-40B4-BE49-F238E27FC236}">
                      <a16:creationId xmlns:a16="http://schemas.microsoft.com/office/drawing/2014/main" id="{683A8CEA-4447-D240-BA85-DA315694705F}"/>
                    </a:ext>
                  </a:extLst>
                </p:cNvPr>
                <p:cNvSpPr/>
                <p:nvPr/>
              </p:nvSpPr>
              <p:spPr>
                <a:xfrm>
                  <a:off x="10218329" y="1958708"/>
                  <a:ext cx="400050" cy="372303"/>
                </a:xfrm>
                <a:prstGeom prst="star5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16E01-6CFA-E045-BD46-7617457BDE8A}"/>
                </a:ext>
              </a:extLst>
            </p:cNvPr>
            <p:cNvGrpSpPr/>
            <p:nvPr/>
          </p:nvGrpSpPr>
          <p:grpSpPr>
            <a:xfrm>
              <a:off x="769575" y="2754394"/>
              <a:ext cx="9848804" cy="461665"/>
              <a:chOff x="769575" y="2754394"/>
              <a:chExt cx="9848804" cy="461665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489B56A-6F77-1F47-B4F7-3404A705E4BD}"/>
                  </a:ext>
                </a:extLst>
              </p:cNvPr>
              <p:cNvSpPr txBox="1"/>
              <p:nvPr/>
            </p:nvSpPr>
            <p:spPr>
              <a:xfrm>
                <a:off x="769575" y="2754394"/>
                <a:ext cx="34740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Service was quite slow.</a:t>
                </a: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C89BA13-3539-1E4C-96CC-BFCB3EB04EDD}"/>
                  </a:ext>
                </a:extLst>
              </p:cNvPr>
              <p:cNvGrpSpPr/>
              <p:nvPr/>
            </p:nvGrpSpPr>
            <p:grpSpPr>
              <a:xfrm>
                <a:off x="8313375" y="2809393"/>
                <a:ext cx="2305004" cy="377607"/>
                <a:chOff x="8313375" y="1958708"/>
                <a:chExt cx="2305004" cy="377607"/>
              </a:xfrm>
            </p:grpSpPr>
            <p:sp>
              <p:nvSpPr>
                <p:cNvPr id="39" name="5-Point Star 38">
                  <a:extLst>
                    <a:ext uri="{FF2B5EF4-FFF2-40B4-BE49-F238E27FC236}">
                      <a16:creationId xmlns:a16="http://schemas.microsoft.com/office/drawing/2014/main" id="{7A94E354-2200-6A48-AADF-A840A1EA97A0}"/>
                    </a:ext>
                  </a:extLst>
                </p:cNvPr>
                <p:cNvSpPr/>
                <p:nvPr/>
              </p:nvSpPr>
              <p:spPr>
                <a:xfrm>
                  <a:off x="8313375" y="1963955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0" name="5-Point Star 39">
                  <a:extLst>
                    <a:ext uri="{FF2B5EF4-FFF2-40B4-BE49-F238E27FC236}">
                      <a16:creationId xmlns:a16="http://schemas.microsoft.com/office/drawing/2014/main" id="{7D5BB550-4705-B343-88A0-F190BD3F4021}"/>
                    </a:ext>
                  </a:extLst>
                </p:cNvPr>
                <p:cNvSpPr/>
                <p:nvPr/>
              </p:nvSpPr>
              <p:spPr>
                <a:xfrm>
                  <a:off x="8789614" y="1958709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1" name="5-Point Star 40">
                  <a:extLst>
                    <a:ext uri="{FF2B5EF4-FFF2-40B4-BE49-F238E27FC236}">
                      <a16:creationId xmlns:a16="http://schemas.microsoft.com/office/drawing/2014/main" id="{593AD4A3-F460-5C4D-96D0-70F5DE9D02FB}"/>
                    </a:ext>
                  </a:extLst>
                </p:cNvPr>
                <p:cNvSpPr/>
                <p:nvPr/>
              </p:nvSpPr>
              <p:spPr>
                <a:xfrm>
                  <a:off x="9265852" y="1958709"/>
                  <a:ext cx="400050" cy="372303"/>
                </a:xfrm>
                <a:prstGeom prst="star5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2" name="5-Point Star 41">
                  <a:extLst>
                    <a:ext uri="{FF2B5EF4-FFF2-40B4-BE49-F238E27FC236}">
                      <a16:creationId xmlns:a16="http://schemas.microsoft.com/office/drawing/2014/main" id="{96E21EB9-B30A-9146-B7D2-46C6D6D9C7E3}"/>
                    </a:ext>
                  </a:extLst>
                </p:cNvPr>
                <p:cNvSpPr/>
                <p:nvPr/>
              </p:nvSpPr>
              <p:spPr>
                <a:xfrm>
                  <a:off x="9742090" y="1964012"/>
                  <a:ext cx="400050" cy="372303"/>
                </a:xfrm>
                <a:prstGeom prst="star5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3" name="5-Point Star 42">
                  <a:extLst>
                    <a:ext uri="{FF2B5EF4-FFF2-40B4-BE49-F238E27FC236}">
                      <a16:creationId xmlns:a16="http://schemas.microsoft.com/office/drawing/2014/main" id="{B6FD0312-4D72-B94C-B62F-7ACC1696CA9E}"/>
                    </a:ext>
                  </a:extLst>
                </p:cNvPr>
                <p:cNvSpPr/>
                <p:nvPr/>
              </p:nvSpPr>
              <p:spPr>
                <a:xfrm>
                  <a:off x="10218329" y="1958708"/>
                  <a:ext cx="400050" cy="372303"/>
                </a:xfrm>
                <a:prstGeom prst="star5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2D92758-20AB-8647-9D1A-A74410052420}"/>
                </a:ext>
              </a:extLst>
            </p:cNvPr>
            <p:cNvGrpSpPr/>
            <p:nvPr/>
          </p:nvGrpSpPr>
          <p:grpSpPr>
            <a:xfrm>
              <a:off x="769575" y="3558908"/>
              <a:ext cx="9848804" cy="470091"/>
              <a:chOff x="769575" y="3558908"/>
              <a:chExt cx="9848804" cy="470091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56D2CB5-A5B3-FF4C-9EFA-7ED78A731D62}"/>
                  </a:ext>
                </a:extLst>
              </p:cNvPr>
              <p:cNvSpPr txBox="1"/>
              <p:nvPr/>
            </p:nvSpPr>
            <p:spPr>
              <a:xfrm>
                <a:off x="769575" y="3567334"/>
                <a:ext cx="62821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Good for a quick meal, but nothing special.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0D0EC9C-770E-3D41-A652-70767000933D}"/>
                  </a:ext>
                </a:extLst>
              </p:cNvPr>
              <p:cNvGrpSpPr/>
              <p:nvPr/>
            </p:nvGrpSpPr>
            <p:grpSpPr>
              <a:xfrm>
                <a:off x="8313375" y="3558908"/>
                <a:ext cx="2305004" cy="377607"/>
                <a:chOff x="8313375" y="1674860"/>
                <a:chExt cx="2305004" cy="377607"/>
              </a:xfrm>
            </p:grpSpPr>
            <p:sp>
              <p:nvSpPr>
                <p:cNvPr id="47" name="5-Point Star 46">
                  <a:extLst>
                    <a:ext uri="{FF2B5EF4-FFF2-40B4-BE49-F238E27FC236}">
                      <a16:creationId xmlns:a16="http://schemas.microsoft.com/office/drawing/2014/main" id="{09C8EFC2-A36A-BD43-9401-C84A22E942D5}"/>
                    </a:ext>
                  </a:extLst>
                </p:cNvPr>
                <p:cNvSpPr/>
                <p:nvPr/>
              </p:nvSpPr>
              <p:spPr>
                <a:xfrm>
                  <a:off x="8313375" y="1680107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8" name="5-Point Star 47">
                  <a:extLst>
                    <a:ext uri="{FF2B5EF4-FFF2-40B4-BE49-F238E27FC236}">
                      <a16:creationId xmlns:a16="http://schemas.microsoft.com/office/drawing/2014/main" id="{2F25657F-B434-8147-A172-9129005D2514}"/>
                    </a:ext>
                  </a:extLst>
                </p:cNvPr>
                <p:cNvSpPr/>
                <p:nvPr/>
              </p:nvSpPr>
              <p:spPr>
                <a:xfrm>
                  <a:off x="8789614" y="1674861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9" name="5-Point Star 48">
                  <a:extLst>
                    <a:ext uri="{FF2B5EF4-FFF2-40B4-BE49-F238E27FC236}">
                      <a16:creationId xmlns:a16="http://schemas.microsoft.com/office/drawing/2014/main" id="{A86FEB28-53D6-B749-9076-8C53F97B3FCA}"/>
                    </a:ext>
                  </a:extLst>
                </p:cNvPr>
                <p:cNvSpPr/>
                <p:nvPr/>
              </p:nvSpPr>
              <p:spPr>
                <a:xfrm>
                  <a:off x="9265852" y="1674861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0" name="5-Point Star 49">
                  <a:extLst>
                    <a:ext uri="{FF2B5EF4-FFF2-40B4-BE49-F238E27FC236}">
                      <a16:creationId xmlns:a16="http://schemas.microsoft.com/office/drawing/2014/main" id="{E3DE016A-8DBC-934C-A35E-DDB67F273FCE}"/>
                    </a:ext>
                  </a:extLst>
                </p:cNvPr>
                <p:cNvSpPr/>
                <p:nvPr/>
              </p:nvSpPr>
              <p:spPr>
                <a:xfrm>
                  <a:off x="9742090" y="1680164"/>
                  <a:ext cx="400050" cy="372303"/>
                </a:xfrm>
                <a:prstGeom prst="star5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1" name="5-Point Star 50">
                  <a:extLst>
                    <a:ext uri="{FF2B5EF4-FFF2-40B4-BE49-F238E27FC236}">
                      <a16:creationId xmlns:a16="http://schemas.microsoft.com/office/drawing/2014/main" id="{24714343-9BDC-C349-85FE-49978450D3D3}"/>
                    </a:ext>
                  </a:extLst>
                </p:cNvPr>
                <p:cNvSpPr/>
                <p:nvPr/>
              </p:nvSpPr>
              <p:spPr>
                <a:xfrm>
                  <a:off x="10218329" y="1674860"/>
                  <a:ext cx="400050" cy="372303"/>
                </a:xfrm>
                <a:prstGeom prst="star5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08A022AB-4166-7246-99C4-2FB0CACBB5EE}"/>
              </a:ext>
            </a:extLst>
          </p:cNvPr>
          <p:cNvSpPr/>
          <p:nvPr/>
        </p:nvSpPr>
        <p:spPr>
          <a:xfrm>
            <a:off x="1066800" y="3863182"/>
            <a:ext cx="6781800" cy="21695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488213-83BE-C549-B742-7B09E76CD65E}"/>
              </a:ext>
            </a:extLst>
          </p:cNvPr>
          <p:cNvSpPr/>
          <p:nvPr/>
        </p:nvSpPr>
        <p:spPr>
          <a:xfrm>
            <a:off x="8429602" y="3855404"/>
            <a:ext cx="2667000" cy="2177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6E5F38-CFFA-284C-A803-194C26E96EA2}"/>
              </a:ext>
            </a:extLst>
          </p:cNvPr>
          <p:cNvSpPr txBox="1"/>
          <p:nvPr/>
        </p:nvSpPr>
        <p:spPr>
          <a:xfrm>
            <a:off x="4119146" y="34528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06BE1F-AD5E-8440-9F8A-199E5D5CD870}"/>
              </a:ext>
            </a:extLst>
          </p:cNvPr>
          <p:cNvSpPr txBox="1"/>
          <p:nvPr/>
        </p:nvSpPr>
        <p:spPr>
          <a:xfrm>
            <a:off x="9700761" y="34589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74964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2391-E160-4DF9-9F8F-3D2D0936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365125"/>
            <a:ext cx="11301984" cy="805307"/>
          </a:xfrm>
        </p:spPr>
        <p:txBody>
          <a:bodyPr>
            <a:normAutofit/>
          </a:bodyPr>
          <a:lstStyle/>
          <a:p>
            <a:r>
              <a:rPr lang="en-US" sz="3600"/>
              <a:t>Representation of Words in Natural Language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C1342A-0852-4991-81E0-80D759E7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83" y="1379780"/>
            <a:ext cx="7625346" cy="51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761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6CD9-BD08-D04D-832A-1975FBBE1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1519"/>
          </a:xfrm>
        </p:spPr>
        <p:txBody>
          <a:bodyPr>
            <a:normAutofit fontScale="90000"/>
          </a:bodyPr>
          <a:lstStyle/>
          <a:p>
            <a:r>
              <a:rPr lang="en-US"/>
              <a:t>SENTIMENT CLASSIFICATION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55496F-05B7-524A-B455-0A7C70168E6A}"/>
              </a:ext>
            </a:extLst>
          </p:cNvPr>
          <p:cNvGrpSpPr/>
          <p:nvPr/>
        </p:nvGrpSpPr>
        <p:grpSpPr>
          <a:xfrm>
            <a:off x="457200" y="1295400"/>
            <a:ext cx="10320296" cy="1039124"/>
            <a:chOff x="368968" y="1075953"/>
            <a:chExt cx="10320296" cy="10391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265AF8F-6250-104A-BFCE-8A72D0E4EF7A}"/>
                    </a:ext>
                  </a:extLst>
                </p:cNvPr>
                <p:cNvSpPr txBox="1"/>
                <p:nvPr/>
              </p:nvSpPr>
              <p:spPr>
                <a:xfrm>
                  <a:off x="368968" y="1644741"/>
                  <a:ext cx="9332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8928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968" y="1644741"/>
                  <a:ext cx="933269" cy="4616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6A023FE-55CE-934F-910C-93510A8D6035}"/>
                    </a:ext>
                  </a:extLst>
                </p:cNvPr>
                <p:cNvSpPr txBox="1"/>
                <p:nvPr/>
              </p:nvSpPr>
              <p:spPr>
                <a:xfrm>
                  <a:off x="1565816" y="1644740"/>
                  <a:ext cx="9332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2468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5816" y="1644740"/>
                  <a:ext cx="933269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5307208-1584-C949-839E-E274F74C84B7}"/>
                    </a:ext>
                  </a:extLst>
                </p:cNvPr>
                <p:cNvSpPr txBox="1"/>
                <p:nvPr/>
              </p:nvSpPr>
              <p:spPr>
                <a:xfrm>
                  <a:off x="2942391" y="1653412"/>
                  <a:ext cx="9332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4694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391" y="1653412"/>
                  <a:ext cx="933269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F9AACA5-3749-AF43-80E1-78A7983A0046}"/>
                    </a:ext>
                  </a:extLst>
                </p:cNvPr>
                <p:cNvSpPr txBox="1"/>
                <p:nvPr/>
              </p:nvSpPr>
              <p:spPr>
                <a:xfrm>
                  <a:off x="4517426" y="1644225"/>
                  <a:ext cx="9332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3180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7426" y="1644225"/>
                  <a:ext cx="933269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0656E04-CD4E-2145-9095-B896EF11CF54}"/>
                </a:ext>
              </a:extLst>
            </p:cNvPr>
            <p:cNvGrpSpPr/>
            <p:nvPr/>
          </p:nvGrpSpPr>
          <p:grpSpPr>
            <a:xfrm>
              <a:off x="373856" y="1075953"/>
              <a:ext cx="10315408" cy="523220"/>
              <a:chOff x="769575" y="1941454"/>
              <a:chExt cx="10315408" cy="52322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4EA6D86-4EC6-054E-826B-D705314513FA}"/>
                  </a:ext>
                </a:extLst>
              </p:cNvPr>
              <p:cNvSpPr txBox="1"/>
              <p:nvPr/>
            </p:nvSpPr>
            <p:spPr>
              <a:xfrm>
                <a:off x="769575" y="1941454"/>
                <a:ext cx="58641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    dessert       is        excellent 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EBDA126-47B9-6641-9E2C-6B4014A24C92}"/>
                  </a:ext>
                </a:extLst>
              </p:cNvPr>
              <p:cNvGrpSpPr/>
              <p:nvPr/>
            </p:nvGrpSpPr>
            <p:grpSpPr>
              <a:xfrm>
                <a:off x="8779979" y="1971535"/>
                <a:ext cx="2305004" cy="377607"/>
                <a:chOff x="8779979" y="1971535"/>
                <a:chExt cx="2305004" cy="377607"/>
              </a:xfrm>
            </p:grpSpPr>
            <p:sp>
              <p:nvSpPr>
                <p:cNvPr id="37" name="5-Point Star 36">
                  <a:extLst>
                    <a:ext uri="{FF2B5EF4-FFF2-40B4-BE49-F238E27FC236}">
                      <a16:creationId xmlns:a16="http://schemas.microsoft.com/office/drawing/2014/main" id="{417CA536-403E-A44D-BFBB-B71636D009C3}"/>
                    </a:ext>
                  </a:extLst>
                </p:cNvPr>
                <p:cNvSpPr/>
                <p:nvPr/>
              </p:nvSpPr>
              <p:spPr>
                <a:xfrm>
                  <a:off x="8779979" y="1976782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5-Point Star 37">
                  <a:extLst>
                    <a:ext uri="{FF2B5EF4-FFF2-40B4-BE49-F238E27FC236}">
                      <a16:creationId xmlns:a16="http://schemas.microsoft.com/office/drawing/2014/main" id="{1933B0B3-3011-6B49-A65B-EBDDAE229EDE}"/>
                    </a:ext>
                  </a:extLst>
                </p:cNvPr>
                <p:cNvSpPr/>
                <p:nvPr/>
              </p:nvSpPr>
              <p:spPr>
                <a:xfrm>
                  <a:off x="9256218" y="1971536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5-Point Star 38">
                  <a:extLst>
                    <a:ext uri="{FF2B5EF4-FFF2-40B4-BE49-F238E27FC236}">
                      <a16:creationId xmlns:a16="http://schemas.microsoft.com/office/drawing/2014/main" id="{1E5367BE-178D-6949-BAFB-7FDA4426717A}"/>
                    </a:ext>
                  </a:extLst>
                </p:cNvPr>
                <p:cNvSpPr/>
                <p:nvPr/>
              </p:nvSpPr>
              <p:spPr>
                <a:xfrm>
                  <a:off x="9732456" y="1971536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5-Point Star 39">
                  <a:extLst>
                    <a:ext uri="{FF2B5EF4-FFF2-40B4-BE49-F238E27FC236}">
                      <a16:creationId xmlns:a16="http://schemas.microsoft.com/office/drawing/2014/main" id="{922CBB40-922C-9A42-9AB2-2A822D446EFE}"/>
                    </a:ext>
                  </a:extLst>
                </p:cNvPr>
                <p:cNvSpPr/>
                <p:nvPr/>
              </p:nvSpPr>
              <p:spPr>
                <a:xfrm>
                  <a:off x="10208694" y="1976839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5-Point Star 40">
                  <a:extLst>
                    <a:ext uri="{FF2B5EF4-FFF2-40B4-BE49-F238E27FC236}">
                      <a16:creationId xmlns:a16="http://schemas.microsoft.com/office/drawing/2014/main" id="{96767F01-7988-9B47-9181-9CC6F3B58EBC}"/>
                    </a:ext>
                  </a:extLst>
                </p:cNvPr>
                <p:cNvSpPr/>
                <p:nvPr/>
              </p:nvSpPr>
              <p:spPr>
                <a:xfrm>
                  <a:off x="10684933" y="1971535"/>
                  <a:ext cx="400050" cy="372303"/>
                </a:xfrm>
                <a:prstGeom prst="star5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F4D36AD-BD05-B647-8CF6-8D807D6AA55A}"/>
              </a:ext>
            </a:extLst>
          </p:cNvPr>
          <p:cNvGrpSpPr/>
          <p:nvPr/>
        </p:nvGrpSpPr>
        <p:grpSpPr>
          <a:xfrm>
            <a:off x="533400" y="2518320"/>
            <a:ext cx="11205752" cy="3272880"/>
            <a:chOff x="673934" y="2478093"/>
            <a:chExt cx="11205752" cy="327288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3619BF4-5D07-B54C-9041-DB9DE45CFB7E}"/>
                </a:ext>
              </a:extLst>
            </p:cNvPr>
            <p:cNvGrpSpPr/>
            <p:nvPr/>
          </p:nvGrpSpPr>
          <p:grpSpPr>
            <a:xfrm>
              <a:off x="673934" y="2478093"/>
              <a:ext cx="1661032" cy="3272880"/>
              <a:chOff x="585702" y="2258646"/>
              <a:chExt cx="1661032" cy="327288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0AC1D7-26C1-E04A-BD71-4312226A9052}"/>
                  </a:ext>
                </a:extLst>
              </p:cNvPr>
              <p:cNvSpPr txBox="1"/>
              <p:nvPr/>
            </p:nvSpPr>
            <p:spPr>
              <a:xfrm>
                <a:off x="593557" y="2258646"/>
                <a:ext cx="8226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78B6AE-D744-FF46-B21B-59C6C321219B}"/>
                  </a:ext>
                </a:extLst>
              </p:cNvPr>
              <p:cNvSpPr txBox="1"/>
              <p:nvPr/>
            </p:nvSpPr>
            <p:spPr>
              <a:xfrm>
                <a:off x="593557" y="3175199"/>
                <a:ext cx="12153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desert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82FBC2-8C53-FC42-B4FB-19296BC8A6F6}"/>
                  </a:ext>
                </a:extLst>
              </p:cNvPr>
              <p:cNvSpPr txBox="1"/>
              <p:nvPr/>
            </p:nvSpPr>
            <p:spPr>
              <a:xfrm>
                <a:off x="593557" y="4091752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is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810F28-2F43-F244-9705-6A0642D0853F}"/>
                  </a:ext>
                </a:extLst>
              </p:cNvPr>
              <p:cNvSpPr txBox="1"/>
              <p:nvPr/>
            </p:nvSpPr>
            <p:spPr>
              <a:xfrm>
                <a:off x="585702" y="5008306"/>
                <a:ext cx="16610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excellent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0E7608C-D830-5643-9593-E6D51B1DC144}"/>
                    </a:ext>
                  </a:extLst>
                </p:cNvPr>
                <p:cNvSpPr txBox="1"/>
                <p:nvPr/>
              </p:nvSpPr>
              <p:spPr>
                <a:xfrm>
                  <a:off x="2411863" y="2508871"/>
                  <a:ext cx="9372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8928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0E7608C-D830-5643-9593-E6D51B1DC1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863" y="2508871"/>
                  <a:ext cx="937243" cy="461665"/>
                </a:xfrm>
                <a:prstGeom prst="rect">
                  <a:avLst/>
                </a:prstGeom>
                <a:blipFill>
                  <a:blip r:embed="rId2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63DBE97-044F-0747-957F-140B13D31B71}"/>
                    </a:ext>
                  </a:extLst>
                </p:cNvPr>
                <p:cNvSpPr txBox="1"/>
                <p:nvPr/>
              </p:nvSpPr>
              <p:spPr>
                <a:xfrm>
                  <a:off x="2411863" y="3520685"/>
                  <a:ext cx="933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2468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63DBE97-044F-0747-957F-140B13D31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863" y="3520685"/>
                  <a:ext cx="933076" cy="461665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2660B20-1DE6-CD48-8584-ADFE1DEADD8B}"/>
                    </a:ext>
                  </a:extLst>
                </p:cNvPr>
                <p:cNvSpPr txBox="1"/>
                <p:nvPr/>
              </p:nvSpPr>
              <p:spPr>
                <a:xfrm>
                  <a:off x="2411863" y="4350607"/>
                  <a:ext cx="9308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4694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2660B20-1DE6-CD48-8584-ADFE1DEA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863" y="4350607"/>
                  <a:ext cx="930832" cy="461665"/>
                </a:xfrm>
                <a:prstGeom prst="rect">
                  <a:avLst/>
                </a:prstGeom>
                <a:blipFill>
                  <a:blip r:embed="rId27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F80696E-AA91-ED44-9F2F-2263380F2FD5}"/>
                    </a:ext>
                  </a:extLst>
                </p:cNvPr>
                <p:cNvSpPr txBox="1"/>
                <p:nvPr/>
              </p:nvSpPr>
              <p:spPr>
                <a:xfrm>
                  <a:off x="2437976" y="5270287"/>
                  <a:ext cx="9394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3180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F80696E-AA91-ED44-9F2F-2263380F2F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7976" y="5270287"/>
                  <a:ext cx="939488" cy="46166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D936850-2615-3542-83D9-936BACA1BC0B}"/>
                </a:ext>
              </a:extLst>
            </p:cNvPr>
            <p:cNvCxnSpPr/>
            <p:nvPr/>
          </p:nvCxnSpPr>
          <p:spPr>
            <a:xfrm>
              <a:off x="3652918" y="2739703"/>
              <a:ext cx="8175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D6B3D76-573C-9B45-B86F-0A609574617B}"/>
                </a:ext>
              </a:extLst>
            </p:cNvPr>
            <p:cNvCxnSpPr/>
            <p:nvPr/>
          </p:nvCxnSpPr>
          <p:spPr>
            <a:xfrm>
              <a:off x="3652918" y="3751517"/>
              <a:ext cx="8175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C0A28C-D397-A74F-BEEA-49A233444D35}"/>
                </a:ext>
              </a:extLst>
            </p:cNvPr>
            <p:cNvCxnSpPr/>
            <p:nvPr/>
          </p:nvCxnSpPr>
          <p:spPr>
            <a:xfrm>
              <a:off x="3652918" y="4581439"/>
              <a:ext cx="8175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3D75F18-25E7-4445-AA4A-4F6C80438095}"/>
                </a:ext>
              </a:extLst>
            </p:cNvPr>
            <p:cNvCxnSpPr/>
            <p:nvPr/>
          </p:nvCxnSpPr>
          <p:spPr>
            <a:xfrm>
              <a:off x="3679031" y="5501119"/>
              <a:ext cx="8175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F7468F8-3315-5F4B-B1DF-EF30A14118E4}"/>
                    </a:ext>
                  </a:extLst>
                </p:cNvPr>
                <p:cNvSpPr txBox="1"/>
                <p:nvPr/>
              </p:nvSpPr>
              <p:spPr>
                <a:xfrm>
                  <a:off x="4811581" y="2508871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F7468F8-3315-5F4B-B1DF-EF30A1411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1581" y="2508871"/>
                  <a:ext cx="521424" cy="46166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540A8A6-5785-5443-8BC1-10367CB75DEC}"/>
                    </a:ext>
                  </a:extLst>
                </p:cNvPr>
                <p:cNvSpPr txBox="1"/>
                <p:nvPr/>
              </p:nvSpPr>
              <p:spPr>
                <a:xfrm>
                  <a:off x="4811581" y="3520685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540A8A6-5785-5443-8BC1-10367CB75D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1581" y="3520685"/>
                  <a:ext cx="521424" cy="46166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02515DC-B70E-6D48-982C-BD5F2A702EE4}"/>
                    </a:ext>
                  </a:extLst>
                </p:cNvPr>
                <p:cNvSpPr txBox="1"/>
                <p:nvPr/>
              </p:nvSpPr>
              <p:spPr>
                <a:xfrm>
                  <a:off x="4811581" y="4350607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02515DC-B70E-6D48-982C-BD5F2A702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1581" y="4350607"/>
                  <a:ext cx="521424" cy="46166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4F0752C-685F-664C-AC60-09F864E2EEC9}"/>
                    </a:ext>
                  </a:extLst>
                </p:cNvPr>
                <p:cNvSpPr txBox="1"/>
                <p:nvPr/>
              </p:nvSpPr>
              <p:spPr>
                <a:xfrm>
                  <a:off x="4837694" y="5270287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4F0752C-685F-664C-AC60-09F864E2EE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7694" y="5270287"/>
                  <a:ext cx="521424" cy="46166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72B8CFD-097F-6E4C-A22A-EE380E218822}"/>
                </a:ext>
              </a:extLst>
            </p:cNvPr>
            <p:cNvCxnSpPr/>
            <p:nvPr/>
          </p:nvCxnSpPr>
          <p:spPr>
            <a:xfrm>
              <a:off x="5619792" y="2739703"/>
              <a:ext cx="8175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91A0686-F8D6-9C49-97BE-95A5FDA108AC}"/>
                </a:ext>
              </a:extLst>
            </p:cNvPr>
            <p:cNvCxnSpPr/>
            <p:nvPr/>
          </p:nvCxnSpPr>
          <p:spPr>
            <a:xfrm>
              <a:off x="5619792" y="3751517"/>
              <a:ext cx="8175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8DE894B-4E2D-0B4F-9D11-E4EEA609B2C2}"/>
                </a:ext>
              </a:extLst>
            </p:cNvPr>
            <p:cNvCxnSpPr/>
            <p:nvPr/>
          </p:nvCxnSpPr>
          <p:spPr>
            <a:xfrm>
              <a:off x="5619792" y="4581439"/>
              <a:ext cx="8175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97DCCB-D43B-4C4B-89A8-2A0408618171}"/>
                </a:ext>
              </a:extLst>
            </p:cNvPr>
            <p:cNvCxnSpPr/>
            <p:nvPr/>
          </p:nvCxnSpPr>
          <p:spPr>
            <a:xfrm>
              <a:off x="5645905" y="5501119"/>
              <a:ext cx="8175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14577D-3A1B-7D4A-99E8-ACEB08094657}"/>
                    </a:ext>
                  </a:extLst>
                </p:cNvPr>
                <p:cNvSpPr txBox="1"/>
                <p:nvPr/>
              </p:nvSpPr>
              <p:spPr>
                <a:xfrm>
                  <a:off x="6778455" y="2508871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8928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14577D-3A1B-7D4A-99E8-ACEB080946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455" y="2508871"/>
                  <a:ext cx="521424" cy="461665"/>
                </a:xfrm>
                <a:prstGeom prst="rect">
                  <a:avLst/>
                </a:prstGeom>
                <a:blipFill>
                  <a:blip r:embed="rId31"/>
                  <a:stretch>
                    <a:fillRect r="-52381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C4CFB3A-5357-5741-A6FC-3DB62745D355}"/>
                    </a:ext>
                  </a:extLst>
                </p:cNvPr>
                <p:cNvSpPr txBox="1"/>
                <p:nvPr/>
              </p:nvSpPr>
              <p:spPr>
                <a:xfrm>
                  <a:off x="6778455" y="3520685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2468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C4CFB3A-5357-5741-A6FC-3DB62745D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455" y="3520685"/>
                  <a:ext cx="521424" cy="461665"/>
                </a:xfrm>
                <a:prstGeom prst="rect">
                  <a:avLst/>
                </a:prstGeom>
                <a:blipFill>
                  <a:blip r:embed="rId32"/>
                  <a:stretch>
                    <a:fillRect r="-5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04F2C1A-C7C9-0C49-ADA0-5B021E636097}"/>
                    </a:ext>
                  </a:extLst>
                </p:cNvPr>
                <p:cNvSpPr txBox="1"/>
                <p:nvPr/>
              </p:nvSpPr>
              <p:spPr>
                <a:xfrm>
                  <a:off x="6778455" y="4350607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4694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04F2C1A-C7C9-0C49-ADA0-5B021E6360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455" y="4350607"/>
                  <a:ext cx="521424" cy="461665"/>
                </a:xfrm>
                <a:prstGeom prst="rect">
                  <a:avLst/>
                </a:prstGeom>
                <a:blipFill>
                  <a:blip r:embed="rId33"/>
                  <a:stretch>
                    <a:fillRect r="-52381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68BFFC2-EB57-A748-B988-CE0C8F46B796}"/>
                    </a:ext>
                  </a:extLst>
                </p:cNvPr>
                <p:cNvSpPr txBox="1"/>
                <p:nvPr/>
              </p:nvSpPr>
              <p:spPr>
                <a:xfrm>
                  <a:off x="6804568" y="5270287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3180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68BFFC2-EB57-A748-B988-CE0C8F46B7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568" y="5270287"/>
                  <a:ext cx="521424" cy="461665"/>
                </a:xfrm>
                <a:prstGeom prst="rect">
                  <a:avLst/>
                </a:prstGeom>
                <a:blipFill>
                  <a:blip r:embed="rId34"/>
                  <a:stretch>
                    <a:fillRect r="-5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7BFB118-0607-4C40-99AF-40826FAFCB6F}"/>
                </a:ext>
              </a:extLst>
            </p:cNvPr>
            <p:cNvSpPr txBox="1"/>
            <p:nvPr/>
          </p:nvSpPr>
          <p:spPr>
            <a:xfrm>
              <a:off x="8745329" y="3502905"/>
              <a:ext cx="779671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/>
            </a:p>
            <a:p>
              <a:pPr algn="ctr"/>
              <a:r>
                <a:rPr lang="en-US"/>
                <a:t>AVG</a:t>
              </a:r>
            </a:p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A1BD847-6361-794A-868C-12F7192F96AD}"/>
                </a:ext>
              </a:extLst>
            </p:cNvPr>
            <p:cNvSpPr/>
            <p:nvPr/>
          </p:nvSpPr>
          <p:spPr>
            <a:xfrm>
              <a:off x="10199995" y="3751517"/>
              <a:ext cx="533400" cy="4394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0EAFBA2-EF51-0347-B508-00FDD784A125}"/>
                    </a:ext>
                  </a:extLst>
                </p:cNvPr>
                <p:cNvSpPr txBox="1"/>
                <p:nvPr/>
              </p:nvSpPr>
              <p:spPr>
                <a:xfrm>
                  <a:off x="11389102" y="3709648"/>
                  <a:ext cx="4905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vi-VN" sz="28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0EAFBA2-EF51-0347-B508-00FDD784A1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9102" y="3709648"/>
                  <a:ext cx="490584" cy="523220"/>
                </a:xfrm>
                <a:prstGeom prst="rect">
                  <a:avLst/>
                </a:prstGeom>
                <a:blipFill>
                  <a:blip r:embed="rId35"/>
                  <a:stretch>
                    <a:fillRect t="-2381"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B93E890-9102-B346-BD40-1D49EC389F40}"/>
                </a:ext>
              </a:extLst>
            </p:cNvPr>
            <p:cNvSpPr txBox="1"/>
            <p:nvPr/>
          </p:nvSpPr>
          <p:spPr>
            <a:xfrm>
              <a:off x="9981217" y="4388143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softmax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60CECFE-9355-5348-AEA4-1DFBC35699A0}"/>
                </a:ext>
              </a:extLst>
            </p:cNvPr>
            <p:cNvCxnSpPr/>
            <p:nvPr/>
          </p:nvCxnSpPr>
          <p:spPr>
            <a:xfrm>
              <a:off x="7543800" y="2895600"/>
              <a:ext cx="1201529" cy="8559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B5415D2-8F19-C04E-A140-DC96361AD579}"/>
                </a:ext>
              </a:extLst>
            </p:cNvPr>
            <p:cNvCxnSpPr>
              <a:endCxn id="43" idx="1"/>
            </p:cNvCxnSpPr>
            <p:nvPr/>
          </p:nvCxnSpPr>
          <p:spPr>
            <a:xfrm>
              <a:off x="7641001" y="3917866"/>
              <a:ext cx="1104328" cy="467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F9AD9D4-BB93-3F48-98B6-AC80C0DDF174}"/>
                </a:ext>
              </a:extLst>
            </p:cNvPr>
            <p:cNvCxnSpPr/>
            <p:nvPr/>
          </p:nvCxnSpPr>
          <p:spPr>
            <a:xfrm flipV="1">
              <a:off x="7641001" y="4202091"/>
              <a:ext cx="1104328" cy="555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7F38EA0-B6AA-5B4E-9D02-DDA81EA6CAF9}"/>
                </a:ext>
              </a:extLst>
            </p:cNvPr>
            <p:cNvCxnSpPr/>
            <p:nvPr/>
          </p:nvCxnSpPr>
          <p:spPr>
            <a:xfrm flipV="1">
              <a:off x="7641001" y="4379376"/>
              <a:ext cx="1104328" cy="11720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794906D-7A5E-3942-B8F1-C1B8D585F4DD}"/>
                </a:ext>
              </a:extLst>
            </p:cNvPr>
            <p:cNvCxnSpPr>
              <a:stCxn id="43" idx="3"/>
              <a:endCxn id="44" idx="2"/>
            </p:cNvCxnSpPr>
            <p:nvPr/>
          </p:nvCxnSpPr>
          <p:spPr>
            <a:xfrm>
              <a:off x="9525000" y="3964570"/>
              <a:ext cx="674995" cy="66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226234A-614C-E543-8207-14AB9AA48A56}"/>
                </a:ext>
              </a:extLst>
            </p:cNvPr>
            <p:cNvCxnSpPr>
              <a:cxnSpLocks/>
              <a:stCxn id="44" idx="6"/>
              <a:endCxn id="45" idx="1"/>
            </p:cNvCxnSpPr>
            <p:nvPr/>
          </p:nvCxnSpPr>
          <p:spPr>
            <a:xfrm flipV="1">
              <a:off x="10733395" y="3971258"/>
              <a:ext cx="65570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9E8EC38B-2F81-4541-B777-EC118ED7D1BF}"/>
              </a:ext>
            </a:extLst>
          </p:cNvPr>
          <p:cNvSpPr/>
          <p:nvPr/>
        </p:nvSpPr>
        <p:spPr>
          <a:xfrm>
            <a:off x="4495800" y="2518320"/>
            <a:ext cx="983458" cy="342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BB05038-A5CA-C74C-A963-195975E47F00}"/>
              </a:ext>
            </a:extLst>
          </p:cNvPr>
          <p:cNvSpPr txBox="1"/>
          <p:nvPr/>
        </p:nvSpPr>
        <p:spPr>
          <a:xfrm>
            <a:off x="7560130" y="2004526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Embedding vector (word embedding)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2EDAF94-D168-2C43-B151-86FEA1F2720C}"/>
              </a:ext>
            </a:extLst>
          </p:cNvPr>
          <p:cNvCxnSpPr>
            <a:endCxn id="64" idx="1"/>
          </p:cNvCxnSpPr>
          <p:nvPr/>
        </p:nvCxnSpPr>
        <p:spPr>
          <a:xfrm flipV="1">
            <a:off x="5505371" y="2204581"/>
            <a:ext cx="2054759" cy="412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7772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8AD7-635C-0248-AEC4-EB06D6277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SENTIMENT CLASSIFICATION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9763746-3703-A74A-91C6-56434032973B}"/>
              </a:ext>
            </a:extLst>
          </p:cNvPr>
          <p:cNvGrpSpPr/>
          <p:nvPr/>
        </p:nvGrpSpPr>
        <p:grpSpPr>
          <a:xfrm>
            <a:off x="-9384146" y="-3429000"/>
            <a:ext cx="21499946" cy="9375544"/>
            <a:chOff x="-9384146" y="-3429000"/>
            <a:chExt cx="21499946" cy="937554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11140CC-DE44-164A-B7A2-039683A03E82}"/>
                </a:ext>
              </a:extLst>
            </p:cNvPr>
            <p:cNvSpPr txBox="1"/>
            <p:nvPr/>
          </p:nvSpPr>
          <p:spPr>
            <a:xfrm>
              <a:off x="-9384146" y="-3429000"/>
              <a:ext cx="184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C7A63C7-BEB6-0940-B310-0C251A18A98C}"/>
                </a:ext>
              </a:extLst>
            </p:cNvPr>
            <p:cNvSpPr txBox="1"/>
            <p:nvPr/>
          </p:nvSpPr>
          <p:spPr>
            <a:xfrm>
              <a:off x="1371524" y="5423324"/>
              <a:ext cx="107442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Completely    lacking           in              good         </a:t>
              </a:r>
              <a:r>
                <a:rPr lang="mr-IN" sz="2800" dirty="0">
                  <a:latin typeface="Century Schoolbook" charset="0"/>
                  <a:ea typeface="Century Schoolbook" charset="0"/>
                  <a:cs typeface="Century Schoolbook" charset="0"/>
                </a:rPr>
                <a:t>…</a:t>
              </a:r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.      ambience 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BA0AB14-C159-1441-9D03-FA7EEDE63040}"/>
                </a:ext>
              </a:extLst>
            </p:cNvPr>
            <p:cNvGrpSpPr/>
            <p:nvPr/>
          </p:nvGrpSpPr>
          <p:grpSpPr>
            <a:xfrm>
              <a:off x="2503974" y="5051840"/>
              <a:ext cx="8689645" cy="418279"/>
              <a:chOff x="2452290" y="4550866"/>
              <a:chExt cx="8689645" cy="418279"/>
            </a:xfrm>
          </p:grpSpPr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01F4805-B7F8-9542-B1A3-9992948DF047}"/>
                  </a:ext>
                </a:extLst>
              </p:cNvPr>
              <p:cNvCxnSpPr/>
              <p:nvPr/>
            </p:nvCxnSpPr>
            <p:spPr>
              <a:xfrm flipH="1" flipV="1">
                <a:off x="2452290" y="4550866"/>
                <a:ext cx="404" cy="41827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7BC60A10-EC96-B043-945B-46F96B2CB60C}"/>
                  </a:ext>
                </a:extLst>
              </p:cNvPr>
              <p:cNvCxnSpPr/>
              <p:nvPr/>
            </p:nvCxnSpPr>
            <p:spPr>
              <a:xfrm flipH="1" flipV="1">
                <a:off x="4313431" y="4550866"/>
                <a:ext cx="404" cy="41827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CC929822-D4D4-3A4B-8002-DCBDEF34DBE4}"/>
                  </a:ext>
                </a:extLst>
              </p:cNvPr>
              <p:cNvCxnSpPr/>
              <p:nvPr/>
            </p:nvCxnSpPr>
            <p:spPr>
              <a:xfrm flipH="1" flipV="1">
                <a:off x="6174572" y="4550866"/>
                <a:ext cx="404" cy="41827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0C2DCE6D-E854-D545-80DA-AF5DBC01DBDA}"/>
                  </a:ext>
                </a:extLst>
              </p:cNvPr>
              <p:cNvCxnSpPr/>
              <p:nvPr/>
            </p:nvCxnSpPr>
            <p:spPr>
              <a:xfrm flipH="1" flipV="1">
                <a:off x="8105427" y="4550866"/>
                <a:ext cx="404" cy="41827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9046D3F2-B7A1-6746-9A50-BE565EBD8298}"/>
                  </a:ext>
                </a:extLst>
              </p:cNvPr>
              <p:cNvCxnSpPr/>
              <p:nvPr/>
            </p:nvCxnSpPr>
            <p:spPr>
              <a:xfrm flipH="1" flipV="1">
                <a:off x="11141531" y="4550866"/>
                <a:ext cx="404" cy="41827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312D6BD-9693-D54D-AC08-0D70ED10B459}"/>
                </a:ext>
              </a:extLst>
            </p:cNvPr>
            <p:cNvGrpSpPr/>
            <p:nvPr/>
          </p:nvGrpSpPr>
          <p:grpSpPr>
            <a:xfrm>
              <a:off x="2470419" y="3432939"/>
              <a:ext cx="8689645" cy="418279"/>
              <a:chOff x="2418735" y="2931965"/>
              <a:chExt cx="8689645" cy="418279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DAF697E-5E9F-A542-9B22-2CDABA3FAE0D}"/>
                  </a:ext>
                </a:extLst>
              </p:cNvPr>
              <p:cNvCxnSpPr/>
              <p:nvPr/>
            </p:nvCxnSpPr>
            <p:spPr>
              <a:xfrm flipH="1" flipV="1">
                <a:off x="2418735" y="2931965"/>
                <a:ext cx="404" cy="41827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8E14E0C9-3CFB-6642-933B-E06A80951DAB}"/>
                  </a:ext>
                </a:extLst>
              </p:cNvPr>
              <p:cNvCxnSpPr/>
              <p:nvPr/>
            </p:nvCxnSpPr>
            <p:spPr>
              <a:xfrm flipH="1" flipV="1">
                <a:off x="4279876" y="2931965"/>
                <a:ext cx="404" cy="41827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A74DE82-BD97-1B46-8DA2-95F665337AA8}"/>
                  </a:ext>
                </a:extLst>
              </p:cNvPr>
              <p:cNvCxnSpPr/>
              <p:nvPr/>
            </p:nvCxnSpPr>
            <p:spPr>
              <a:xfrm flipH="1" flipV="1">
                <a:off x="6141017" y="2931965"/>
                <a:ext cx="404" cy="41827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9E8D54EF-7BB1-BC46-ACF2-538DA47466EF}"/>
                  </a:ext>
                </a:extLst>
              </p:cNvPr>
              <p:cNvCxnSpPr/>
              <p:nvPr/>
            </p:nvCxnSpPr>
            <p:spPr>
              <a:xfrm flipH="1" flipV="1">
                <a:off x="8071872" y="2931965"/>
                <a:ext cx="404" cy="41827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A307CB48-F619-294F-999C-BA2E4AB82F7C}"/>
                  </a:ext>
                </a:extLst>
              </p:cNvPr>
              <p:cNvCxnSpPr/>
              <p:nvPr/>
            </p:nvCxnSpPr>
            <p:spPr>
              <a:xfrm flipH="1" flipV="1">
                <a:off x="11107976" y="2931965"/>
                <a:ext cx="404" cy="41827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C58719A-2B84-3F4C-8251-F4C195395AB1}"/>
                </a:ext>
              </a:extLst>
            </p:cNvPr>
            <p:cNvGrpSpPr/>
            <p:nvPr/>
          </p:nvGrpSpPr>
          <p:grpSpPr>
            <a:xfrm>
              <a:off x="2470419" y="4278131"/>
              <a:ext cx="8689645" cy="418279"/>
              <a:chOff x="2418735" y="3777157"/>
              <a:chExt cx="8689645" cy="418279"/>
            </a:xfrm>
          </p:grpSpPr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200C67F8-8FB4-1C4A-B10D-12F980A26EC4}"/>
                  </a:ext>
                </a:extLst>
              </p:cNvPr>
              <p:cNvCxnSpPr/>
              <p:nvPr/>
            </p:nvCxnSpPr>
            <p:spPr>
              <a:xfrm flipH="1" flipV="1">
                <a:off x="2418735" y="3777157"/>
                <a:ext cx="404" cy="41827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C40564D0-DF7E-3D45-BF81-45FFFDDA592D}"/>
                  </a:ext>
                </a:extLst>
              </p:cNvPr>
              <p:cNvCxnSpPr/>
              <p:nvPr/>
            </p:nvCxnSpPr>
            <p:spPr>
              <a:xfrm flipH="1" flipV="1">
                <a:off x="4279876" y="3777157"/>
                <a:ext cx="404" cy="41827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8B212AB-9FFD-904F-9A73-A0B142E9EF2C}"/>
                  </a:ext>
                </a:extLst>
              </p:cNvPr>
              <p:cNvCxnSpPr/>
              <p:nvPr/>
            </p:nvCxnSpPr>
            <p:spPr>
              <a:xfrm flipH="1" flipV="1">
                <a:off x="6141017" y="3777157"/>
                <a:ext cx="404" cy="41827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0DBB91F6-76AA-E849-B64B-2E8813A336B0}"/>
                  </a:ext>
                </a:extLst>
              </p:cNvPr>
              <p:cNvCxnSpPr/>
              <p:nvPr/>
            </p:nvCxnSpPr>
            <p:spPr>
              <a:xfrm flipH="1" flipV="1">
                <a:off x="8071872" y="3777157"/>
                <a:ext cx="404" cy="41827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063A54A4-C29A-AE4E-B94F-A35BE2FE9A76}"/>
                  </a:ext>
                </a:extLst>
              </p:cNvPr>
              <p:cNvCxnSpPr/>
              <p:nvPr/>
            </p:nvCxnSpPr>
            <p:spPr>
              <a:xfrm flipH="1" flipV="1">
                <a:off x="11107976" y="3777157"/>
                <a:ext cx="404" cy="41827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4ECF704-45B5-5148-90CD-8F9BD1BA54C9}"/>
                </a:ext>
              </a:extLst>
            </p:cNvPr>
            <p:cNvGrpSpPr/>
            <p:nvPr/>
          </p:nvGrpSpPr>
          <p:grpSpPr>
            <a:xfrm>
              <a:off x="2247702" y="4639710"/>
              <a:ext cx="9223942" cy="470006"/>
              <a:chOff x="2196018" y="4138736"/>
              <a:chExt cx="9223942" cy="4700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B0FB7F96-F9B3-0943-8578-C69C956FF764}"/>
                      </a:ext>
                    </a:extLst>
                  </p:cNvPr>
                  <p:cNvSpPr txBox="1"/>
                  <p:nvPr/>
                </p:nvSpPr>
                <p:spPr>
                  <a:xfrm>
                    <a:off x="2196018" y="4147077"/>
                    <a:ext cx="5214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𝐸</m:t>
                          </m:r>
                        </m:oMath>
                      </m:oMathPara>
                    </a14:m>
                    <a:endParaRPr lang="en-US" sz="2400" b="0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6018" y="4147077"/>
                    <a:ext cx="521424" cy="46166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2389E4CF-5A2E-E940-BB7B-D13132C4E819}"/>
                      </a:ext>
                    </a:extLst>
                  </p:cNvPr>
                  <p:cNvSpPr txBox="1"/>
                  <p:nvPr/>
                </p:nvSpPr>
                <p:spPr>
                  <a:xfrm>
                    <a:off x="4061079" y="4147077"/>
                    <a:ext cx="5214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𝐸</m:t>
                          </m:r>
                        </m:oMath>
                      </m:oMathPara>
                    </a14:m>
                    <a:endParaRPr lang="en-US" sz="2400" b="0" dirty="0"/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1079" y="4147077"/>
                    <a:ext cx="521424" cy="46166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88508E7A-08AD-4242-AAC8-C364DB2DC56A}"/>
                      </a:ext>
                    </a:extLst>
                  </p:cNvPr>
                  <p:cNvSpPr txBox="1"/>
                  <p:nvPr/>
                </p:nvSpPr>
                <p:spPr>
                  <a:xfrm>
                    <a:off x="5922220" y="4143356"/>
                    <a:ext cx="5214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𝐸</m:t>
                          </m:r>
                        </m:oMath>
                      </m:oMathPara>
                    </a14:m>
                    <a:endParaRPr lang="en-US" sz="2400" b="0" dirty="0"/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2220" y="4143356"/>
                    <a:ext cx="521424" cy="46166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29CA5EE3-0962-D34F-8EA4-1CC80F55FFDA}"/>
                      </a:ext>
                    </a:extLst>
                  </p:cNvPr>
                  <p:cNvSpPr txBox="1"/>
                  <p:nvPr/>
                </p:nvSpPr>
                <p:spPr>
                  <a:xfrm>
                    <a:off x="7874211" y="4143355"/>
                    <a:ext cx="5214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𝐸</m:t>
                          </m:r>
                        </m:oMath>
                      </m:oMathPara>
                    </a14:m>
                    <a:endParaRPr lang="en-US" sz="2400" b="0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4211" y="4143355"/>
                    <a:ext cx="521424" cy="4616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FAF5D6C8-56FB-4943-AB6E-739AF2E2196D}"/>
                      </a:ext>
                    </a:extLst>
                  </p:cNvPr>
                  <p:cNvSpPr txBox="1"/>
                  <p:nvPr/>
                </p:nvSpPr>
                <p:spPr>
                  <a:xfrm>
                    <a:off x="10898536" y="4138736"/>
                    <a:ext cx="5214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𝐸</m:t>
                          </m:r>
                        </m:oMath>
                      </m:oMathPara>
                    </a14:m>
                    <a:endParaRPr lang="en-US" sz="2400" b="0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98536" y="4138736"/>
                    <a:ext cx="521424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D2BAEB6-6489-674B-B90F-D4ABCAAB0516}"/>
                </a:ext>
              </a:extLst>
            </p:cNvPr>
            <p:cNvGrpSpPr/>
            <p:nvPr/>
          </p:nvGrpSpPr>
          <p:grpSpPr>
            <a:xfrm>
              <a:off x="2218206" y="3788387"/>
              <a:ext cx="9223942" cy="470006"/>
              <a:chOff x="2166522" y="3287413"/>
              <a:chExt cx="9223942" cy="4700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FF58874-13B0-3241-83FE-2240474740C4}"/>
                      </a:ext>
                    </a:extLst>
                  </p:cNvPr>
                  <p:cNvSpPr txBox="1"/>
                  <p:nvPr/>
                </p:nvSpPr>
                <p:spPr>
                  <a:xfrm>
                    <a:off x="2166522" y="3295754"/>
                    <a:ext cx="5214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1852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/>
                  </a:p>
                </p:txBody>
              </p:sp>
            </mc:Choice>
            <mc:Fallback xmlns="">
              <p:sp>
                <p:nvSpPr>
                  <p:cNvPr id="61" name="TextBox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6522" y="3295754"/>
                    <a:ext cx="521424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56977"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27884E34-5D4C-4F4E-A258-9A3AFB1AC392}"/>
                      </a:ext>
                    </a:extLst>
                  </p:cNvPr>
                  <p:cNvSpPr txBox="1"/>
                  <p:nvPr/>
                </p:nvSpPr>
                <p:spPr>
                  <a:xfrm>
                    <a:off x="4031583" y="3295754"/>
                    <a:ext cx="5214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4966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/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1583" y="3295754"/>
                    <a:ext cx="521424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r="-56977"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6995DB30-D373-E94F-A94B-6EE595341343}"/>
                      </a:ext>
                    </a:extLst>
                  </p:cNvPr>
                  <p:cNvSpPr txBox="1"/>
                  <p:nvPr/>
                </p:nvSpPr>
                <p:spPr>
                  <a:xfrm>
                    <a:off x="5892724" y="3292033"/>
                    <a:ext cx="5214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4427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/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2724" y="3292033"/>
                    <a:ext cx="521424" cy="46166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r="-58824"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57B4C0AA-61E6-D041-890B-2FA869190D1F}"/>
                      </a:ext>
                    </a:extLst>
                  </p:cNvPr>
                  <p:cNvSpPr txBox="1"/>
                  <p:nvPr/>
                </p:nvSpPr>
                <p:spPr>
                  <a:xfrm>
                    <a:off x="7844715" y="3292032"/>
                    <a:ext cx="5214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3882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4715" y="3292032"/>
                    <a:ext cx="521424" cy="46166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r="-58824"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B70DEDCA-DDC5-5349-A60E-FA522C989075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9040" y="3287413"/>
                    <a:ext cx="5214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330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69040" y="3287413"/>
                    <a:ext cx="521424" cy="46166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r="-32558"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3BB654C-15FF-CC42-A1D5-76199D9CF249}"/>
                </a:ext>
              </a:extLst>
            </p:cNvPr>
            <p:cNvGrpSpPr/>
            <p:nvPr/>
          </p:nvGrpSpPr>
          <p:grpSpPr>
            <a:xfrm>
              <a:off x="10619799" y="712944"/>
              <a:ext cx="1055460" cy="1908891"/>
              <a:chOff x="10568115" y="211970"/>
              <a:chExt cx="1055460" cy="1908891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C6CF2EAE-53B0-CC45-8E59-09BCB8DAE0B4}"/>
                  </a:ext>
                </a:extLst>
              </p:cNvPr>
              <p:cNvCxnSpPr/>
              <p:nvPr/>
            </p:nvCxnSpPr>
            <p:spPr>
              <a:xfrm flipV="1">
                <a:off x="11083813" y="1651401"/>
                <a:ext cx="0" cy="4694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8015BFF-5569-CF4C-9508-09561FC8BD8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7338" y="211970"/>
                    <a:ext cx="47295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47338" y="211970"/>
                    <a:ext cx="472950" cy="52322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B93446D-29F9-A645-9B3E-9963E235B0D6}"/>
                  </a:ext>
                </a:extLst>
              </p:cNvPr>
              <p:cNvSpPr txBox="1"/>
              <p:nvPr/>
            </p:nvSpPr>
            <p:spPr>
              <a:xfrm>
                <a:off x="10592524" y="1174684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softmax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57151D6-4F6A-9D4D-BA17-E3554D6AB6D0}"/>
                  </a:ext>
                </a:extLst>
              </p:cNvPr>
              <p:cNvSpPr/>
              <p:nvPr/>
            </p:nvSpPr>
            <p:spPr>
              <a:xfrm>
                <a:off x="10568115" y="1167229"/>
                <a:ext cx="1036318" cy="37203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1F1F2A57-EB80-2F41-AB14-CFBD5BA430E7}"/>
                  </a:ext>
                </a:extLst>
              </p:cNvPr>
              <p:cNvCxnSpPr/>
              <p:nvPr/>
            </p:nvCxnSpPr>
            <p:spPr>
              <a:xfrm flipV="1">
                <a:off x="11083813" y="786669"/>
                <a:ext cx="0" cy="32156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3C65F8CA-D042-A44D-BBBF-F6E4926D3CDB}"/>
                </a:ext>
              </a:extLst>
            </p:cNvPr>
            <p:cNvGrpSpPr/>
            <p:nvPr/>
          </p:nvGrpSpPr>
          <p:grpSpPr>
            <a:xfrm>
              <a:off x="356484" y="2666079"/>
              <a:ext cx="11351765" cy="671954"/>
              <a:chOff x="121180" y="2165105"/>
              <a:chExt cx="11535386" cy="671954"/>
            </a:xfrm>
          </p:grpSpPr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4A5F3092-DD11-2F4B-8190-141EDA46EA03}"/>
                  </a:ext>
                </a:extLst>
              </p:cNvPr>
              <p:cNvCxnSpPr/>
              <p:nvPr/>
            </p:nvCxnSpPr>
            <p:spPr>
              <a:xfrm>
                <a:off x="8721634" y="2501081"/>
                <a:ext cx="567948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A0AD3290-164A-6F42-BBCC-753C77873FAA}"/>
                      </a:ext>
                    </a:extLst>
                  </p:cNvPr>
                  <p:cNvSpPr txBox="1"/>
                  <p:nvPr/>
                </p:nvSpPr>
                <p:spPr>
                  <a:xfrm>
                    <a:off x="9421185" y="2285637"/>
                    <a:ext cx="38953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21185" y="2285637"/>
                    <a:ext cx="389530" cy="430887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E9E794FF-0880-8F47-8455-C96282189F42}"/>
                  </a:ext>
                </a:extLst>
              </p:cNvPr>
              <p:cNvGrpSpPr/>
              <p:nvPr/>
            </p:nvGrpSpPr>
            <p:grpSpPr>
              <a:xfrm>
                <a:off x="121180" y="2165105"/>
                <a:ext cx="11535386" cy="671954"/>
                <a:chOff x="121180" y="2165105"/>
                <a:chExt cx="11535386" cy="671954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09BCA0AF-EAD4-7D44-86F8-0A874CDA0CB4}"/>
                    </a:ext>
                  </a:extLst>
                </p:cNvPr>
                <p:cNvGrpSpPr/>
                <p:nvPr/>
              </p:nvGrpSpPr>
              <p:grpSpPr>
                <a:xfrm>
                  <a:off x="121180" y="2165105"/>
                  <a:ext cx="11483254" cy="671954"/>
                  <a:chOff x="121180" y="2165105"/>
                  <a:chExt cx="11483254" cy="671954"/>
                </a:xfrm>
              </p:grpSpPr>
              <p:grpSp>
                <p:nvGrpSpPr>
                  <p:cNvPr id="114" name="Group 113">
                    <a:extLst>
                      <a:ext uri="{FF2B5EF4-FFF2-40B4-BE49-F238E27FC236}">
                        <a16:creationId xmlns:a16="http://schemas.microsoft.com/office/drawing/2014/main" id="{A8426F8D-44EE-F34E-A6CF-2753C8982B91}"/>
                      </a:ext>
                    </a:extLst>
                  </p:cNvPr>
                  <p:cNvGrpSpPr/>
                  <p:nvPr/>
                </p:nvGrpSpPr>
                <p:grpSpPr>
                  <a:xfrm>
                    <a:off x="1289113" y="2165105"/>
                    <a:ext cx="10315321" cy="671954"/>
                    <a:chOff x="443261" y="2324675"/>
                    <a:chExt cx="10315321" cy="672022"/>
                  </a:xfrm>
                </p:grpSpPr>
                <p:grpSp>
                  <p:nvGrpSpPr>
                    <p:cNvPr id="116" name="Group 115">
                      <a:extLst>
                        <a:ext uri="{FF2B5EF4-FFF2-40B4-BE49-F238E27FC236}">
                          <a16:creationId xmlns:a16="http://schemas.microsoft.com/office/drawing/2014/main" id="{FFE37DB1-B2ED-704A-A808-52A34AF357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8352" y="2324675"/>
                      <a:ext cx="9650230" cy="672022"/>
                      <a:chOff x="1756406" y="3539344"/>
                      <a:chExt cx="7287097" cy="672022"/>
                    </a:xfrm>
                  </p:grpSpPr>
                  <p:cxnSp>
                    <p:nvCxnSpPr>
                      <p:cNvPr id="118" name="Straight Arrow Connector 117">
                        <a:extLst>
                          <a:ext uri="{FF2B5EF4-FFF2-40B4-BE49-F238E27FC236}">
                            <a16:creationId xmlns:a16="http://schemas.microsoft.com/office/drawing/2014/main" id="{3468CA4B-5E0F-1647-90E6-7273AB8F2A0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660160" y="3875355"/>
                        <a:ext cx="428870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Straight Arrow Connector 118">
                        <a:extLst>
                          <a:ext uri="{FF2B5EF4-FFF2-40B4-BE49-F238E27FC236}">
                            <a16:creationId xmlns:a16="http://schemas.microsoft.com/office/drawing/2014/main" id="{F08EAB5A-6CBB-3A4A-AFEC-E3B70AD6B80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996612" y="3875355"/>
                        <a:ext cx="428870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Straight Arrow Connector 119">
                        <a:extLst>
                          <a:ext uri="{FF2B5EF4-FFF2-40B4-BE49-F238E27FC236}">
                            <a16:creationId xmlns:a16="http://schemas.microsoft.com/office/drawing/2014/main" id="{7322F867-8667-E84C-B04A-03620328D8F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452514" y="3875355"/>
                        <a:ext cx="428870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1" name="Rectangle 120">
                        <a:extLst>
                          <a:ext uri="{FF2B5EF4-FFF2-40B4-BE49-F238E27FC236}">
                            <a16:creationId xmlns:a16="http://schemas.microsoft.com/office/drawing/2014/main" id="{4B12D6BA-CF03-9B45-B199-D5CBFBDFD5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6406" y="3539345"/>
                        <a:ext cx="782545" cy="672021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2" name="Rectangle 121">
                        <a:extLst>
                          <a:ext uri="{FF2B5EF4-FFF2-40B4-BE49-F238E27FC236}">
                            <a16:creationId xmlns:a16="http://schemas.microsoft.com/office/drawing/2014/main" id="{70E5CAF8-2303-034A-8377-05F251F252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21603" y="3539344"/>
                        <a:ext cx="782546" cy="67202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3" name="Rectangle 122">
                        <a:extLst>
                          <a:ext uri="{FF2B5EF4-FFF2-40B4-BE49-F238E27FC236}">
                            <a16:creationId xmlns:a16="http://schemas.microsoft.com/office/drawing/2014/main" id="{4FDFAE1C-CC72-FD44-8D2F-D77BC31752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0816" y="3539344"/>
                        <a:ext cx="782546" cy="67202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24" name="Straight Arrow Connector 123">
                        <a:extLst>
                          <a:ext uri="{FF2B5EF4-FFF2-40B4-BE49-F238E27FC236}">
                            <a16:creationId xmlns:a16="http://schemas.microsoft.com/office/drawing/2014/main" id="{0145A9AD-FFEB-194B-AFB3-D7DAD3A4B0E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776934" y="3875355"/>
                        <a:ext cx="428870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5" name="Rectangle 124">
                        <a:extLst>
                          <a:ext uri="{FF2B5EF4-FFF2-40B4-BE49-F238E27FC236}">
                            <a16:creationId xmlns:a16="http://schemas.microsoft.com/office/drawing/2014/main" id="{A72A04BA-6465-E147-8B87-ABA2B256FE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60957" y="3539344"/>
                        <a:ext cx="782546" cy="67202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6" name="Rectangle 125">
                        <a:extLst>
                          <a:ext uri="{FF2B5EF4-FFF2-40B4-BE49-F238E27FC236}">
                            <a16:creationId xmlns:a16="http://schemas.microsoft.com/office/drawing/2014/main" id="{CD51C86B-0F1F-5040-B6BD-9A02DE99B7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4716" y="3539344"/>
                        <a:ext cx="782546" cy="67202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117" name="Straight Arrow Connector 116">
                      <a:extLst>
                        <a:ext uri="{FF2B5EF4-FFF2-40B4-BE49-F238E27FC236}">
                          <a16:creationId xmlns:a16="http://schemas.microsoft.com/office/drawing/2014/main" id="{4238D400-2479-7C45-B58F-D7855C0DE39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43261" y="2660686"/>
                      <a:ext cx="567948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5" name="TextBox 114">
                        <a:extLst>
                          <a:ext uri="{FF2B5EF4-FFF2-40B4-BE49-F238E27FC236}">
                            <a16:creationId xmlns:a16="http://schemas.microsoft.com/office/drawing/2014/main" id="{435524F2-5D26-B54E-88A8-B02607E4BB5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1180" y="2260891"/>
                        <a:ext cx="964816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3200" dirty="0"/>
                      </a:p>
                    </p:txBody>
                  </p:sp>
                </mc:Choice>
                <mc:Fallback xmlns="">
                  <p:sp>
                    <p:nvSpPr>
                      <p:cNvPr id="37" name="TextBox 3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1180" y="2260891"/>
                        <a:ext cx="964816" cy="492443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4EDAC5C7-7640-0940-924C-7B208B949A2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17576" y="2260891"/>
                      <a:ext cx="964816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68" name="TextBox 6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17576" y="2260891"/>
                      <a:ext cx="964816" cy="492443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0A4C2289-1A32-5844-B486-32A251CDCD3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7497" y="2249851"/>
                      <a:ext cx="964816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69" name="TextBox 6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7497" y="2249851"/>
                      <a:ext cx="964816" cy="492443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7B8553E4-84F2-9C47-9D43-26D29AA129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87506" y="2254858"/>
                      <a:ext cx="964816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70" name="TextBox 6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87506" y="2254858"/>
                      <a:ext cx="964816" cy="492443"/>
                    </a:xfrm>
                    <a:prstGeom prst="rect">
                      <a:avLst/>
                    </a:prstGeom>
                    <a:blipFill rotWithShape="0"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F2F682B4-8F18-6A44-80B2-B22C32B371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95261" y="2244693"/>
                      <a:ext cx="964816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&lt;4&gt;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71" name="TextBox 7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95261" y="2244693"/>
                      <a:ext cx="964816" cy="492443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07B5A658-886E-444B-807F-D732761B62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518626" y="2240763"/>
                      <a:ext cx="1137940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&lt;10&gt;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72" name="TextBox 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18626" y="2240763"/>
                      <a:ext cx="1137940" cy="492443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2EDF195-85DF-A440-BF5F-CE1755B75344}"/>
              </a:ext>
            </a:extLst>
          </p:cNvPr>
          <p:cNvSpPr/>
          <p:nvPr/>
        </p:nvSpPr>
        <p:spPr>
          <a:xfrm>
            <a:off x="2064733" y="4639710"/>
            <a:ext cx="9517667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8143EB3-7D11-8C47-9A43-0A3E936CF6D7}"/>
              </a:ext>
            </a:extLst>
          </p:cNvPr>
          <p:cNvSpPr txBox="1"/>
          <p:nvPr/>
        </p:nvSpPr>
        <p:spPr>
          <a:xfrm>
            <a:off x="185545" y="465406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Embedding </a:t>
            </a:r>
          </a:p>
        </p:txBody>
      </p:sp>
    </p:spTree>
    <p:extLst>
      <p:ext uri="{BB962C8B-B14F-4D97-AF65-F5344CB8AC3E}">
        <p14:creationId xmlns:p14="http://schemas.microsoft.com/office/powerpoint/2010/main" val="156982891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BC588F-85F9-4FB5-9575-7EFAC6F65D74}"/>
              </a:ext>
            </a:extLst>
          </p:cNvPr>
          <p:cNvSpPr txBox="1"/>
          <p:nvPr/>
        </p:nvSpPr>
        <p:spPr>
          <a:xfrm>
            <a:off x="666652" y="2265680"/>
            <a:ext cx="963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Tbc.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60F5D8-CB76-48AF-A381-4E79C4003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19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2391-E160-4DF9-9F8F-3D2D0936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365125"/>
            <a:ext cx="11301984" cy="805307"/>
          </a:xfrm>
        </p:spPr>
        <p:txBody>
          <a:bodyPr>
            <a:normAutofit/>
          </a:bodyPr>
          <a:lstStyle/>
          <a:p>
            <a:r>
              <a:rPr lang="en-US" sz="3600"/>
              <a:t>Representation of Words in Natural Language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178C0-F50D-4D5D-B9DB-E3ACD280C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3" y="1230657"/>
            <a:ext cx="9344373" cy="548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64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3A3C-2714-4D62-B522-DD6BC09A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B7210B-6400-4EB3-A22C-B04DF3EB0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28675"/>
            <a:ext cx="97536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656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8F6D-4B91-454A-B3AA-CD2311E5D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Input and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A8E2DB-A148-4B1C-BF36-507C0F719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15" y="2020384"/>
            <a:ext cx="8851769" cy="414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7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E78AC-2322-4C21-AE16-1C653E092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Drawbacks of Using Standard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E895F1-E04B-4CCA-ABDA-7B94DA255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908" y="1839368"/>
            <a:ext cx="6865726" cy="2554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9A5AAD-622D-4DE5-AE6A-ACF3867AF79D}"/>
              </a:ext>
            </a:extLst>
          </p:cNvPr>
          <p:cNvSpPr txBox="1"/>
          <p:nvPr/>
        </p:nvSpPr>
        <p:spPr>
          <a:xfrm>
            <a:off x="1189962" y="4732736"/>
            <a:ext cx="8424672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/>
              <a:t>Length of input and output might be different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/>
              <a:t>Feature sharing is difficult</a:t>
            </a:r>
          </a:p>
        </p:txBody>
      </p:sp>
    </p:spTree>
    <p:extLst>
      <p:ext uri="{BB962C8B-B14F-4D97-AF65-F5344CB8AC3E}">
        <p14:creationId xmlns:p14="http://schemas.microsoft.com/office/powerpoint/2010/main" val="2405155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0B2E-6327-4646-B6D4-C30AE592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The architecture of a Recurrent Neural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AA6CE5-FCB3-470E-9718-9453B40CF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912" y="1797962"/>
            <a:ext cx="7388352" cy="479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14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CE84B-2B43-46ED-97D9-DB84BA11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way of representing RNN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01C24-7EED-4959-B002-F104EF8F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5618"/>
            <a:ext cx="10107168" cy="426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07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556C3-7665-4FE8-A122-A344FD58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Sharing parameters in RNN</a:t>
            </a:r>
          </a:p>
        </p:txBody>
      </p:sp>
      <p:pic>
        <p:nvPicPr>
          <p:cNvPr id="1026" name="Picture 2" descr="Recurrent Neural Networks architecture">
            <a:extLst>
              <a:ext uri="{FF2B5EF4-FFF2-40B4-BE49-F238E27FC236}">
                <a16:creationId xmlns:a16="http://schemas.microsoft.com/office/drawing/2014/main" id="{AE63AB1D-BA6F-4FA0-9F4D-3EC839D9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22145"/>
            <a:ext cx="975360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713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432A4-6F47-4BF9-A418-8316FCCA9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Passing information from previous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2C482-506E-4D3D-9022-E021A344C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36" y="2071363"/>
            <a:ext cx="10168128" cy="405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8F3B-DA6A-47DC-97DF-63FB232F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model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CE58E28-6734-424C-A968-AB98C75E7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0" y="1994916"/>
            <a:ext cx="97536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E0D49D-92D3-4D9F-BAAD-511372D5F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2788920" y="4319016"/>
            <a:ext cx="6858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69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EA99-D865-4161-ACF2-5AEB9B00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Unidirectional Recurrent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424EA-3ACC-4753-B597-706E69F904FD}"/>
              </a:ext>
            </a:extLst>
          </p:cNvPr>
          <p:cNvSpPr txBox="1"/>
          <p:nvPr/>
        </p:nvSpPr>
        <p:spPr>
          <a:xfrm>
            <a:off x="1731264" y="2954774"/>
            <a:ext cx="7961376" cy="2556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800"/>
              <a:t>He said, “</a:t>
            </a:r>
            <a:r>
              <a:rPr lang="en-US" sz="2800">
                <a:solidFill>
                  <a:srgbClr val="FF0000"/>
                </a:solidFill>
              </a:rPr>
              <a:t>Teddy</a:t>
            </a:r>
            <a:r>
              <a:rPr lang="en-US" sz="2800"/>
              <a:t> Roosevelt was a great President.”</a:t>
            </a:r>
          </a:p>
          <a:p>
            <a:pPr>
              <a:lnSpc>
                <a:spcPct val="200000"/>
              </a:lnSpc>
            </a:pPr>
            <a:r>
              <a:rPr lang="en-US" sz="2800"/>
              <a:t>He said, “</a:t>
            </a:r>
            <a:r>
              <a:rPr lang="en-US" sz="2800">
                <a:solidFill>
                  <a:srgbClr val="FF0000"/>
                </a:solidFill>
              </a:rPr>
              <a:t>Teddy</a:t>
            </a:r>
            <a:r>
              <a:rPr lang="en-US" sz="2800"/>
              <a:t> bears are on sale!”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9879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9024-AB0D-4BCC-805C-0EFDEFA07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876"/>
          </a:xfrm>
        </p:spPr>
        <p:txBody>
          <a:bodyPr/>
          <a:lstStyle/>
          <a:p>
            <a:r>
              <a:rPr lang="en-US"/>
              <a:t>Forward propagation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EA046-61CD-4B98-8FD3-FEB79588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108" y="5772275"/>
            <a:ext cx="6839784" cy="720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B78881-C5C1-4914-9CB0-FEFA8A253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507617"/>
            <a:ext cx="97536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37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9024-AB0D-4BCC-805C-0EFDEFA07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876"/>
          </a:xfrm>
        </p:spPr>
        <p:txBody>
          <a:bodyPr/>
          <a:lstStyle/>
          <a:p>
            <a:r>
              <a:rPr lang="en-US"/>
              <a:t>Forward propagation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A7F00-9765-4B65-A9E8-47FBF9936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316" y="5613462"/>
            <a:ext cx="4593522" cy="781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06D909-C96B-4B20-A0FD-9C6916A80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495425"/>
            <a:ext cx="97536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02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55D92E-D3E4-4E1A-BB35-39C031A1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184" y="1185682"/>
            <a:ext cx="7440168" cy="2947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20F441-2AA9-45A8-AACA-72A203BB9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21" y="4432427"/>
            <a:ext cx="5848350" cy="18288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A7CF76-008E-4C9E-A098-EF843563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6"/>
            <a:ext cx="10515600" cy="642913"/>
          </a:xfrm>
        </p:spPr>
        <p:txBody>
          <a:bodyPr>
            <a:normAutofit fontScale="90000"/>
          </a:bodyPr>
          <a:lstStyle/>
          <a:p>
            <a:r>
              <a:rPr lang="en-US"/>
              <a:t>Forward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926799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80DE-4FAA-4A79-9351-F7B2EA3F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 propagation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93DA1-E3D4-4FFE-B921-EE0769456C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52"/>
          <a:stretch/>
        </p:blipFill>
        <p:spPr>
          <a:xfrm>
            <a:off x="583311" y="1838664"/>
            <a:ext cx="6832901" cy="1015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FCBE9E-17BC-4A90-AE0C-3098C68D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" y="3372073"/>
            <a:ext cx="4031552" cy="869550"/>
          </a:xfrm>
          <a:prstGeom prst="rect">
            <a:avLst/>
          </a:prstGeom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085233F2-2A78-4E1B-924C-E0AE6AE86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437" y="3253498"/>
            <a:ext cx="5396483" cy="110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967329-9020-4798-8021-22354F165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" y="4877672"/>
            <a:ext cx="8018157" cy="11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81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071B5-FA86-49CE-8ECF-74AB8109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 propagation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53D70-EEB0-46ED-B6F5-5F7FEC57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46" y="1842357"/>
            <a:ext cx="5848350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F0E85C-10DC-4A6F-A6AC-3C74681E11B5}"/>
                  </a:ext>
                </a:extLst>
              </p:cNvPr>
              <p:cNvSpPr txBox="1"/>
              <p:nvPr/>
            </p:nvSpPr>
            <p:spPr>
              <a:xfrm>
                <a:off x="5154168" y="3822826"/>
                <a:ext cx="5585375" cy="19549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⟨"/>
                            <m:endChr m:val="⟩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] +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begChr m:val="⟨"/>
                            <m:endChr m:val="⟩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F0E85C-10DC-4A6F-A6AC-3C74681E1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168" y="3822826"/>
                <a:ext cx="5585375" cy="1954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BE071C0D-B623-4D8E-9E67-3866EBD1F7F3}"/>
              </a:ext>
            </a:extLst>
          </p:cNvPr>
          <p:cNvSpPr/>
          <p:nvPr/>
        </p:nvSpPr>
        <p:spPr>
          <a:xfrm>
            <a:off x="4218432" y="4895088"/>
            <a:ext cx="536448" cy="353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28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F74B-7A04-4E4E-BB1C-0AE80CDA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Propagation in RNN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7D213C0-0BE2-40BC-85CD-67706645F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1851295"/>
            <a:ext cx="8705088" cy="46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583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F74B-7A04-4E4E-BB1C-0AE80CDA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Propagation in RNN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E63FA46-6BFE-450D-809A-6F8FB653D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358" y="1926336"/>
            <a:ext cx="7933227" cy="358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831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F74B-7A04-4E4E-BB1C-0AE80CDA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Propagation in RNN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A639E-15FF-455F-8D69-57C4EA7A4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2995612"/>
            <a:ext cx="7839075" cy="866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40DFBE-674D-479C-A311-D048A0C5E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62" y="4476369"/>
            <a:ext cx="42576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57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F74B-7A04-4E4E-BB1C-0AE80CDA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Propagation in RNN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A821DDC-570E-4F72-8FE9-39A606643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014" y="1594865"/>
            <a:ext cx="8703901" cy="456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509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10A8-5F02-43D4-A5D1-7AF2D0DF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Real-Life Examples of RNN</a:t>
            </a:r>
          </a:p>
        </p:txBody>
      </p:sp>
      <p:pic>
        <p:nvPicPr>
          <p:cNvPr id="9218" name="Picture 2" descr="Recurrent Neural Networks speech recognition">
            <a:extLst>
              <a:ext uri="{FF2B5EF4-FFF2-40B4-BE49-F238E27FC236}">
                <a16:creationId xmlns:a16="http://schemas.microsoft.com/office/drawing/2014/main" id="{70BA69F2-AE1F-4C93-8CD1-16A618D4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66251"/>
            <a:ext cx="97536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988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A4EB-026F-4DAA-A4AE-7835DAD1F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Propagation through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427F8-792B-427B-80BC-8C1AC30E9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76" y="1806480"/>
            <a:ext cx="8680704" cy="455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92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E80F-B8DD-4EEB-80F0-A3B5023D8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RNN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B6613B-3CE5-49BC-A0E0-D46D22E2A7B5}"/>
              </a:ext>
            </a:extLst>
          </p:cNvPr>
          <p:cNvSpPr txBox="1"/>
          <p:nvPr/>
        </p:nvSpPr>
        <p:spPr>
          <a:xfrm>
            <a:off x="1097280" y="2182368"/>
            <a:ext cx="9607296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/>
              <a:t>We can categorize RNN architectures broadly into these four buckets:</a:t>
            </a:r>
          </a:p>
          <a:p>
            <a:pPr>
              <a:lnSpc>
                <a:spcPct val="150000"/>
              </a:lnSpc>
            </a:pPr>
            <a:endParaRPr lang="en-US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Many Inputs to Many Outputs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Many Inputs to One Output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One Input to One Output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One Input toMany Outputs</a:t>
            </a:r>
          </a:p>
        </p:txBody>
      </p:sp>
    </p:spTree>
    <p:extLst>
      <p:ext uri="{BB962C8B-B14F-4D97-AF65-F5344CB8AC3E}">
        <p14:creationId xmlns:p14="http://schemas.microsoft.com/office/powerpoint/2010/main" val="2102122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B763-9B8B-42C6-B511-DF16E345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29D11-A5EB-44D0-A624-642F3B7ED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04254"/>
            <a:ext cx="9729216" cy="54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93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26B8-0219-4906-8EFA-08CF8151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Many-to-Many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2B8B4-200C-4D3E-BA57-5ADE18572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432" y="2040921"/>
            <a:ext cx="5632704" cy="392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85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2310-7DCA-4DE8-AFDE-087F7394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Many-to-Many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6D46C-CD61-46A9-AAD6-6CD330724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65422"/>
            <a:ext cx="7729728" cy="47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43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F773-6A91-4742-BDFF-3FF55CE4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Many-to-One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773D6-8ABC-4F8C-8C7B-F7BA3CAC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90688"/>
            <a:ext cx="5740320" cy="47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46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5906-9FF4-4B62-8662-091DE825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One-to-Many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413D1-2FB4-4E4C-9575-B837D05B0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466755"/>
            <a:ext cx="5961888" cy="50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86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02E2-815E-48C3-8610-274B5190A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C0621-91E2-45F3-8143-CE5DF400B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682118"/>
            <a:ext cx="10612463" cy="56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84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191B-A2E7-4AF4-AA6E-096ECEAD9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28" y="365125"/>
            <a:ext cx="11033760" cy="1325563"/>
          </a:xfrm>
        </p:spPr>
        <p:txBody>
          <a:bodyPr>
            <a:normAutofit/>
          </a:bodyPr>
          <a:lstStyle/>
          <a:p>
            <a:r>
              <a:rPr lang="en-US" sz="4000"/>
              <a:t>Language Modelling and Sampling Novel Sequences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057C90-BACE-4F10-A7E8-1148C79CC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189035"/>
            <a:ext cx="97536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86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EDA42-3FD8-4BC8-B3A4-143320E07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Language Modelling?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F0B1C-3222-436D-A5A9-FEE94FECE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1" y="1518666"/>
            <a:ext cx="9363075" cy="438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0648D-C313-45D3-8F7C-35355CF88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58" y="5900166"/>
            <a:ext cx="5966615" cy="79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5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10A8-5F02-43D4-A5D1-7AF2D0DF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Real-Life Examples of RNN</a:t>
            </a:r>
          </a:p>
        </p:txBody>
      </p:sp>
      <p:pic>
        <p:nvPicPr>
          <p:cNvPr id="9220" name="Picture 4" descr="Recurrent Neural Networks music generation">
            <a:extLst>
              <a:ext uri="{FF2B5EF4-FFF2-40B4-BE49-F238E27FC236}">
                <a16:creationId xmlns:a16="http://schemas.microsoft.com/office/drawing/2014/main" id="{936544D2-FFCD-4778-8431-AF35DFED7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987231"/>
            <a:ext cx="97536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704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D657C-75B3-42DC-9F8A-E0AA4560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a Language Model Using RNN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5C556-CCA2-4ABE-B12C-5399B8C304A0}"/>
              </a:ext>
            </a:extLst>
          </p:cNvPr>
          <p:cNvSpPr txBox="1"/>
          <p:nvPr/>
        </p:nvSpPr>
        <p:spPr>
          <a:xfrm>
            <a:off x="284097" y="2057400"/>
            <a:ext cx="6340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Cats average 15 hours of sleep a day.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0513F1-01EE-4BD2-B4AD-13349F2F48D8}"/>
              </a:ext>
            </a:extLst>
          </p:cNvPr>
          <p:cNvSpPr txBox="1"/>
          <p:nvPr/>
        </p:nvSpPr>
        <p:spPr>
          <a:xfrm>
            <a:off x="236946" y="3840357"/>
            <a:ext cx="7425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The Egyptian Mau is a bread of cat. &lt;EOS&gt;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64F7C1-D35C-45D4-93E1-08B3A46F5358}"/>
                  </a:ext>
                </a:extLst>
              </p:cNvPr>
              <p:cNvSpPr txBox="1"/>
              <p:nvPr/>
            </p:nvSpPr>
            <p:spPr>
              <a:xfrm>
                <a:off x="436497" y="2580620"/>
                <a:ext cx="692818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 baseline="300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64F7C1-D35C-45D4-93E1-08B3A46F5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97" y="2580620"/>
                <a:ext cx="692818" cy="426463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1DD1D2A-173E-445F-ADDF-979BDA3FD7CC}"/>
              </a:ext>
            </a:extLst>
          </p:cNvPr>
          <p:cNvSpPr txBox="1"/>
          <p:nvPr/>
        </p:nvSpPr>
        <p:spPr>
          <a:xfrm>
            <a:off x="2455797" y="2580620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8B440E-2910-4284-BBD0-671A31BE8EE8}"/>
              </a:ext>
            </a:extLst>
          </p:cNvPr>
          <p:cNvSpPr txBox="1"/>
          <p:nvPr/>
        </p:nvSpPr>
        <p:spPr>
          <a:xfrm>
            <a:off x="6460128" y="2081978"/>
            <a:ext cx="1115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&lt;EOS&gt;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7AF30E-39C1-416E-ACA1-6428EECF1BF3}"/>
              </a:ext>
            </a:extLst>
          </p:cNvPr>
          <p:cNvSpPr txBox="1"/>
          <p:nvPr/>
        </p:nvSpPr>
        <p:spPr>
          <a:xfrm>
            <a:off x="7899650" y="2149208"/>
            <a:ext cx="3163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&lt;EOS&gt; End of sentence token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B63466-F27A-4404-A0E4-6F44977BFBB3}"/>
                  </a:ext>
                </a:extLst>
              </p:cNvPr>
              <p:cNvSpPr txBox="1"/>
              <p:nvPr/>
            </p:nvSpPr>
            <p:spPr>
              <a:xfrm>
                <a:off x="6759695" y="2571752"/>
                <a:ext cx="692818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 baseline="30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B63466-F27A-4404-A0E4-6F44977B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695" y="2571752"/>
                <a:ext cx="692818" cy="426463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A6C6788-E447-497D-A728-4172F9409957}"/>
              </a:ext>
            </a:extLst>
          </p:cNvPr>
          <p:cNvSpPr txBox="1"/>
          <p:nvPr/>
        </p:nvSpPr>
        <p:spPr>
          <a:xfrm>
            <a:off x="2538083" y="5253982"/>
            <a:ext cx="261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&lt;UNK&gt;: Unknown token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C13A84-98F9-4C1D-9295-99A185141C03}"/>
                  </a:ext>
                </a:extLst>
              </p:cNvPr>
              <p:cNvSpPr txBox="1"/>
              <p:nvPr/>
            </p:nvSpPr>
            <p:spPr>
              <a:xfrm>
                <a:off x="1379946" y="2570709"/>
                <a:ext cx="692818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 baseline="300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C13A84-98F9-4C1D-9295-99A185141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946" y="2570709"/>
                <a:ext cx="692818" cy="426463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917D3B-3A3E-4004-AFD4-94CF68612E9E}"/>
                  </a:ext>
                </a:extLst>
              </p:cNvPr>
              <p:cNvSpPr txBox="1"/>
              <p:nvPr/>
            </p:nvSpPr>
            <p:spPr>
              <a:xfrm>
                <a:off x="269010" y="4411946"/>
                <a:ext cx="692818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 baseline="30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917D3B-3A3E-4004-AFD4-94CF68612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10" y="4411946"/>
                <a:ext cx="692818" cy="426463"/>
              </a:xfrm>
              <a:prstGeom prst="rect">
                <a:avLst/>
              </a:prstGeom>
              <a:blipFill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174E6703-AA88-401C-AF73-221D56466938}"/>
              </a:ext>
            </a:extLst>
          </p:cNvPr>
          <p:cNvSpPr txBox="1"/>
          <p:nvPr/>
        </p:nvSpPr>
        <p:spPr>
          <a:xfrm>
            <a:off x="3513103" y="4406320"/>
            <a:ext cx="692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967FD3-59AB-4AD7-9C52-EDAA9212408A}"/>
                  </a:ext>
                </a:extLst>
              </p:cNvPr>
              <p:cNvSpPr txBox="1"/>
              <p:nvPr/>
            </p:nvSpPr>
            <p:spPr>
              <a:xfrm>
                <a:off x="6592208" y="4403078"/>
                <a:ext cx="692818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 baseline="30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967FD3-59AB-4AD7-9C52-EDAA92124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208" y="4403078"/>
                <a:ext cx="692818" cy="426463"/>
              </a:xfrm>
              <a:prstGeom prst="rect">
                <a:avLst/>
              </a:prstGeom>
              <a:blipFill>
                <a:blip r:embed="rId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2C71614-CA79-4CE3-A05B-9338F3E6A8A2}"/>
                  </a:ext>
                </a:extLst>
              </p:cNvPr>
              <p:cNvSpPr txBox="1"/>
              <p:nvPr/>
            </p:nvSpPr>
            <p:spPr>
              <a:xfrm>
                <a:off x="1439092" y="4411946"/>
                <a:ext cx="692818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 baseline="30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2C71614-CA79-4CE3-A05B-9338F3E6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92" y="4411946"/>
                <a:ext cx="692818" cy="426463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196C7EFE-9868-4184-8D05-69CF735A22B2}"/>
              </a:ext>
            </a:extLst>
          </p:cNvPr>
          <p:cNvSpPr txBox="1"/>
          <p:nvPr/>
        </p:nvSpPr>
        <p:spPr>
          <a:xfrm>
            <a:off x="2538083" y="4454301"/>
            <a:ext cx="1021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>
                <a:latin typeface="+mj-lt"/>
              </a:rPr>
              <a:t>&lt;UNK&gt;</a:t>
            </a:r>
            <a:endParaRPr lang="en-US" sz="2000" baseline="30000"/>
          </a:p>
        </p:txBody>
      </p:sp>
    </p:spTree>
    <p:extLst>
      <p:ext uri="{BB962C8B-B14F-4D97-AF65-F5344CB8AC3E}">
        <p14:creationId xmlns:p14="http://schemas.microsoft.com/office/powerpoint/2010/main" val="1746004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EFF38-C059-4EF3-AAAD-D8BB8C024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67"/>
            <a:ext cx="10515600" cy="822961"/>
          </a:xfrm>
        </p:spPr>
        <p:txBody>
          <a:bodyPr>
            <a:normAutofit/>
          </a:bodyPr>
          <a:lstStyle/>
          <a:p>
            <a:r>
              <a:rPr lang="en-US" sz="4000"/>
              <a:t>Building RNN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D26D30-42DE-4919-A013-E4DBB066C7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94" b="46787"/>
          <a:stretch/>
        </p:blipFill>
        <p:spPr>
          <a:xfrm>
            <a:off x="1412240" y="1316545"/>
            <a:ext cx="6644640" cy="747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2C48D0-6CB6-41D8-A09A-97E760865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211387"/>
            <a:ext cx="97536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91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9F8AF-1F01-4458-BBE4-DF3C27A1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4555"/>
          </a:xfrm>
        </p:spPr>
        <p:txBody>
          <a:bodyPr/>
          <a:lstStyle/>
          <a:p>
            <a:r>
              <a:rPr lang="en-US" sz="4400"/>
              <a:t>Building RNN Architecture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BDC4B-5ADE-4F95-BC74-52A9E0E3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42" y="1258570"/>
            <a:ext cx="8601075" cy="2247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50AC25-4D16-4C5B-825C-6AA6DB0F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5" y="3291522"/>
            <a:ext cx="83248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69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5136-2D88-4767-8EB3-EEA6BA143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Building RNN Architecture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C3314C-D2EB-4C6A-BB05-B02787597632}"/>
                  </a:ext>
                </a:extLst>
              </p:cNvPr>
              <p:cNvSpPr txBox="1"/>
              <p:nvPr/>
            </p:nvSpPr>
            <p:spPr>
              <a:xfrm>
                <a:off x="1290955" y="1783052"/>
                <a:ext cx="7569200" cy="2382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/>
                  <a:t>G</a:t>
                </a:r>
                <a:r>
                  <a:rPr lang="en-US" sz="2000">
                    <a:effectLst/>
                  </a:rPr>
                  <a:t>iven </a:t>
                </a:r>
                <a:r>
                  <a:rPr lang="en-US" sz="2000" b="1">
                    <a:effectLst/>
                  </a:rPr>
                  <a:t>"Cats average 15"</a:t>
                </a:r>
                <a:r>
                  <a:rPr lang="en-US" sz="2000">
                    <a:effectLst/>
                  </a:rPr>
                  <a:t> , the RNN model may predict that the complete sentence is </a:t>
                </a:r>
                <a:r>
                  <a:rPr lang="en-US" sz="2000" b="1">
                    <a:effectLst/>
                  </a:rPr>
                  <a:t>"Cats average 15 hours of sleep a day.“</a:t>
                </a:r>
              </a:p>
              <a:p>
                <a:pPr>
                  <a:lnSpc>
                    <a:spcPct val="150000"/>
                  </a:lnSpc>
                </a:pPr>
                <a:endParaRPr lang="en-US" sz="2000" b="1"/>
              </a:p>
              <a:p>
                <a:pPr>
                  <a:lnSpc>
                    <a:spcPct val="150000"/>
                  </a:lnSpc>
                </a:pPr>
                <a:r>
                  <a:rPr lang="en-US" sz="2000">
                    <a:effectLst/>
                  </a:rPr>
                  <a:t>For example, a statement contains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effectLst/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d>
                          <m:dPr>
                            <m:begChr m:val="⟨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d>
                          <m:dPr>
                            <m:begChr m:val="⟨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>
                    <a:effectLst/>
                  </a:rPr>
                  <a:t>, the probability of the entire sentence is:</a:t>
                </a:r>
                <a:endParaRPr lang="en-US" sz="20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C3314C-D2EB-4C6A-BB05-B02787597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55" y="1783052"/>
                <a:ext cx="7569200" cy="2382575"/>
              </a:xfrm>
              <a:prstGeom prst="rect">
                <a:avLst/>
              </a:prstGeom>
              <a:blipFill>
                <a:blip r:embed="rId2"/>
                <a:stretch>
                  <a:fillRect l="-886" r="-161" b="-3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91E7FD3-C815-4D7A-B3DC-A29F7290B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55" y="3883660"/>
            <a:ext cx="88582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93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3112F-2552-4AA3-91EB-D11E1865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035"/>
          </a:xfrm>
        </p:spPr>
        <p:txBody>
          <a:bodyPr>
            <a:normAutofit fontScale="90000"/>
          </a:bodyPr>
          <a:lstStyle/>
          <a:p>
            <a:r>
              <a:rPr lang="en-US"/>
              <a:t>Sampling a Sequence From a Trained RNN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7A2CD-4A9C-4E0E-9213-D02BAF456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20" y="1290320"/>
            <a:ext cx="7680960" cy="2760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0B5A54-0F79-459A-B599-1E32973F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90" y="4314825"/>
            <a:ext cx="87249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47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3112F-2552-4AA3-91EB-D11E1865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035"/>
          </a:xfrm>
        </p:spPr>
        <p:txBody>
          <a:bodyPr>
            <a:normAutofit fontScale="90000"/>
          </a:bodyPr>
          <a:lstStyle/>
          <a:p>
            <a:r>
              <a:rPr lang="en-US"/>
              <a:t>Sampling a Sequence From a Trained RNN</a:t>
            </a:r>
          </a:p>
        </p:txBody>
      </p:sp>
      <p:pic>
        <p:nvPicPr>
          <p:cNvPr id="1026" name="Picture 2" descr="RNN Sampling a Sequence">
            <a:extLst>
              <a:ext uri="{FF2B5EF4-FFF2-40B4-BE49-F238E27FC236}">
                <a16:creationId xmlns:a16="http://schemas.microsoft.com/office/drawing/2014/main" id="{9CCE813D-AAB5-4352-A58E-0637E349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76375"/>
            <a:ext cx="97536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793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2521-2E6C-4407-8B5F-FB4CAE3D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Character-Level Language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0A639E-5182-4733-8ACE-9B8898E9C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915525"/>
            <a:ext cx="7290816" cy="457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30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5A320-0D1A-41FB-90C3-D411911A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Tackling Vanishing Gradients with GRU and LSTM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C8666-9762-45C5-B830-677011367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340102"/>
            <a:ext cx="9753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97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062DF-B83E-4BFA-A8E7-126BEE51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Long-term dependencies.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A11070-6598-477D-9CE1-A3BB038C6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47925"/>
            <a:ext cx="97536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8440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85A6D-3567-401D-9A71-ECE483F6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Vanishing Gradients</a:t>
            </a:r>
          </a:p>
        </p:txBody>
      </p:sp>
      <p:pic>
        <p:nvPicPr>
          <p:cNvPr id="2050" name="Picture 2" descr="RNN Vanishing Gradients">
            <a:extLst>
              <a:ext uri="{FF2B5EF4-FFF2-40B4-BE49-F238E27FC236}">
                <a16:creationId xmlns:a16="http://schemas.microsoft.com/office/drawing/2014/main" id="{61188EDF-1CE0-42E9-988A-BFFB551B5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57463"/>
            <a:ext cx="97536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AB2C2DE-AF78-4B0E-92D4-C4D133CFF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74" y="4776460"/>
            <a:ext cx="7680251" cy="154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383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10A8-5F02-43D4-A5D1-7AF2D0DF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Real-Life Examples of RNN</a:t>
            </a:r>
          </a:p>
        </p:txBody>
      </p:sp>
      <p:pic>
        <p:nvPicPr>
          <p:cNvPr id="9222" name="Picture 6" descr="Recurrent Neural Networks sentiment classification">
            <a:extLst>
              <a:ext uri="{FF2B5EF4-FFF2-40B4-BE49-F238E27FC236}">
                <a16:creationId xmlns:a16="http://schemas.microsoft.com/office/drawing/2014/main" id="{EDDF92C3-8848-467A-8C7C-9AF6A25EF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151886"/>
            <a:ext cx="97536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6999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85A6D-3567-401D-9A71-ECE483F6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Vanishing Gradients</a:t>
            </a:r>
          </a:p>
        </p:txBody>
      </p:sp>
      <p:pic>
        <p:nvPicPr>
          <p:cNvPr id="3074" name="Picture 2" descr="RNN Vanishing Gradients">
            <a:extLst>
              <a:ext uri="{FF2B5EF4-FFF2-40B4-BE49-F238E27FC236}">
                <a16:creationId xmlns:a16="http://schemas.microsoft.com/office/drawing/2014/main" id="{32107106-765A-4DFF-BA27-F07CDCD39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5400"/>
            <a:ext cx="97536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BDADDFE-5B7F-4F34-B445-0458E12E9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74" y="4999747"/>
            <a:ext cx="7680251" cy="154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109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A050B-286D-4273-BA33-F3FF59868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Illustration of short term memory in RNN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2FDD8-3324-4026-895D-3636B759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704" y="1969078"/>
            <a:ext cx="93916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89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46C25-187A-477E-8B4F-5521206E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409" y="1134237"/>
            <a:ext cx="86201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79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B45D7E-B413-4BCC-91AA-AB956760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276225"/>
            <a:ext cx="11220450" cy="6305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ACA354-6907-49A3-A099-3D9281E0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Long short term memory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E1614-EE55-4F8B-A3A7-B216B968F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295275"/>
            <a:ext cx="111823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3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D180F-49EA-48E5-8E8A-5D8D85752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AE3C9-C145-4AE6-87AA-25D81098C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/>
          <a:stretch/>
        </p:blipFill>
        <p:spPr>
          <a:xfrm>
            <a:off x="743712" y="2300287"/>
            <a:ext cx="108053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09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02FF-58D6-4875-8F20-FC1B0345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9EF12C-A44A-4441-8E6D-635C2B41B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24" y="2277827"/>
            <a:ext cx="10610088" cy="23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83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2FA1-2DE2-415D-80D4-2F51DE78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RNN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8B86F5-5EAC-445A-AF63-CFE658E3D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992" y="1873196"/>
            <a:ext cx="8314944" cy="311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868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3A45B-7CE2-4F2E-AF8C-7B86CC70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LSMT</a:t>
            </a:r>
          </a:p>
        </p:txBody>
      </p:sp>
      <p:pic>
        <p:nvPicPr>
          <p:cNvPr id="4" name="Picture 2" descr="A LSTM neural network.">
            <a:extLst>
              <a:ext uri="{FF2B5EF4-FFF2-40B4-BE49-F238E27FC236}">
                <a16:creationId xmlns:a16="http://schemas.microsoft.com/office/drawing/2014/main" id="{E70ACBEB-472E-4DBD-B893-723AE0DCB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61376"/>
            <a:ext cx="8314944" cy="31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BCFCD0B-E87F-4315-8977-AD4E78FD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913" y="5341431"/>
            <a:ext cx="7096887" cy="132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78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41F6-99CE-448F-9163-16B7953AF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LSTM: cell state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A88E56-530D-433E-84C7-B8FC7760E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6225"/>
            <a:ext cx="12192000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5553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E5831-0DD1-4263-BF32-E9CD0049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LSTM: gate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E2AEF06-D248-46D3-A224-34970A8C3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529" y="2666619"/>
            <a:ext cx="18859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19A364-9E68-49E1-AA95-59D3BC0799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60" r="33726"/>
          <a:stretch/>
        </p:blipFill>
        <p:spPr>
          <a:xfrm>
            <a:off x="1572768" y="2060312"/>
            <a:ext cx="3011424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2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10A8-5F02-43D4-A5D1-7AF2D0DF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Real-Life Examples of RNN</a:t>
            </a:r>
          </a:p>
        </p:txBody>
      </p:sp>
      <p:pic>
        <p:nvPicPr>
          <p:cNvPr id="10242" name="Picture 2" descr="Recurrent Neural Networks machine translation">
            <a:extLst>
              <a:ext uri="{FF2B5EF4-FFF2-40B4-BE49-F238E27FC236}">
                <a16:creationId xmlns:a16="http://schemas.microsoft.com/office/drawing/2014/main" id="{6E6E9DF7-BADE-466D-B332-F4A2696D0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52725"/>
            <a:ext cx="97536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1010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031F-454D-4C76-BC68-CBE39985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LSTM: forget gate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E82235A-271C-4D37-AAF9-643F83B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6225"/>
            <a:ext cx="12192000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094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69087-9BAE-476F-8D73-65C96E86E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LSTM: input gate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061091-E8FE-48C6-91E2-9D7A5CEF7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6225"/>
            <a:ext cx="12192000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8186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D466-F9CC-45B8-B18F-88369888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LSTM: update old cell state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354675D-9C66-4068-84C0-E901FF95A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6225"/>
            <a:ext cx="12192000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E50138-EC35-464A-A469-A3AC76C665F0}"/>
              </a:ext>
            </a:extLst>
          </p:cNvPr>
          <p:cNvSpPr txBox="1"/>
          <p:nvPr/>
        </p:nvSpPr>
        <p:spPr>
          <a:xfrm>
            <a:off x="6447098" y="4433104"/>
            <a:ext cx="2580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Long term memory</a:t>
            </a:r>
          </a:p>
        </p:txBody>
      </p:sp>
    </p:spTree>
    <p:extLst>
      <p:ext uri="{BB962C8B-B14F-4D97-AF65-F5344CB8AC3E}">
        <p14:creationId xmlns:p14="http://schemas.microsoft.com/office/powerpoint/2010/main" val="30128958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8CB7A-D555-4225-BD5E-D69BF8AB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LSTM: cell activation output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6949C6E-75C5-4BE3-B6F8-A6131F376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6225"/>
            <a:ext cx="12192000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458A42-2F43-4D51-9A71-D5F0753FD3F5}"/>
              </a:ext>
            </a:extLst>
          </p:cNvPr>
          <p:cNvSpPr txBox="1"/>
          <p:nvPr/>
        </p:nvSpPr>
        <p:spPr>
          <a:xfrm>
            <a:off x="6447098" y="4433104"/>
            <a:ext cx="2657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Short term memory</a:t>
            </a:r>
          </a:p>
        </p:txBody>
      </p:sp>
    </p:spTree>
    <p:extLst>
      <p:ext uri="{BB962C8B-B14F-4D97-AF65-F5344CB8AC3E}">
        <p14:creationId xmlns:p14="http://schemas.microsoft.com/office/powerpoint/2010/main" val="25397357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0495-5284-4D45-91CA-A1A192F7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Variants on Long Short Term Memory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4E2953B-C35C-41AE-94A3-932EDD43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6225"/>
            <a:ext cx="12192000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3091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0495-5284-4D45-91CA-A1A192F7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Variants on Long Short Term Memory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FFCD933-836A-4FCC-B114-195EEB971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6225"/>
            <a:ext cx="12192000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5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0495-5284-4D45-91CA-A1A192F7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Variants on Long Short Term Memory</a:t>
            </a:r>
          </a:p>
        </p:txBody>
      </p:sp>
      <p:pic>
        <p:nvPicPr>
          <p:cNvPr id="11266" name="Picture 2" descr="A gated recurrent unit neural network.">
            <a:extLst>
              <a:ext uri="{FF2B5EF4-FFF2-40B4-BE49-F238E27FC236}">
                <a16:creationId xmlns:a16="http://schemas.microsoft.com/office/drawing/2014/main" id="{37C73FED-B1CD-42DB-A81C-54E206097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6225"/>
            <a:ext cx="12192000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9495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29D0-8F66-4F5A-AE35-D7431F12B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Gated Recurrent Unit (GRU)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FE8A658-0F1F-4676-90C4-00B6C8E29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6225"/>
            <a:ext cx="12192000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0310C0-2AD9-4BE2-A98B-1A154775DDDD}"/>
              </a:ext>
            </a:extLst>
          </p:cNvPr>
          <p:cNvSpPr/>
          <p:nvPr/>
        </p:nvSpPr>
        <p:spPr>
          <a:xfrm>
            <a:off x="2711196" y="1698308"/>
            <a:ext cx="792000" cy="378352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9BE28-5D13-4315-807D-56AF5B8B614B}"/>
              </a:ext>
            </a:extLst>
          </p:cNvPr>
          <p:cNvSpPr txBox="1"/>
          <p:nvPr/>
        </p:nvSpPr>
        <p:spPr>
          <a:xfrm>
            <a:off x="2673722" y="5618671"/>
            <a:ext cx="87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Update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40B527-D7A5-409B-B141-12B285C891D6}"/>
              </a:ext>
            </a:extLst>
          </p:cNvPr>
          <p:cNvSpPr/>
          <p:nvPr/>
        </p:nvSpPr>
        <p:spPr>
          <a:xfrm>
            <a:off x="1805940" y="1690688"/>
            <a:ext cx="792000" cy="378352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9A8EF-E8F8-4C9F-86E0-2F5767C1F5C4}"/>
              </a:ext>
            </a:extLst>
          </p:cNvPr>
          <p:cNvSpPr txBox="1"/>
          <p:nvPr/>
        </p:nvSpPr>
        <p:spPr>
          <a:xfrm>
            <a:off x="1838496" y="5618671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</p:spTree>
    <p:extLst>
      <p:ext uri="{BB962C8B-B14F-4D97-AF65-F5344CB8AC3E}">
        <p14:creationId xmlns:p14="http://schemas.microsoft.com/office/powerpoint/2010/main" val="7226947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6311F-3DCB-4667-B144-B29E351D5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765CC-2E33-4442-A8A5-2561239D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200025"/>
            <a:ext cx="1190625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508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5F472-EC46-431E-90D0-95F1DD75E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Bidirectional RNN</a:t>
            </a:r>
          </a:p>
        </p:txBody>
      </p:sp>
      <p:pic>
        <p:nvPicPr>
          <p:cNvPr id="13314" name="Picture 2" descr="Bidirectional RNN has forward and backward RNNs. Source: MLWhiz 2018.">
            <a:extLst>
              <a:ext uri="{FF2B5EF4-FFF2-40B4-BE49-F238E27FC236}">
                <a16:creationId xmlns:a16="http://schemas.microsoft.com/office/drawing/2014/main" id="{E72A3D42-0A98-4DAB-B110-AA0D90B80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67"/>
          <a:stretch/>
        </p:blipFill>
        <p:spPr bwMode="auto">
          <a:xfrm>
            <a:off x="838200" y="1690688"/>
            <a:ext cx="10349283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487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10A8-5F02-43D4-A5D1-7AF2D0DF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Real-Life Examples of RNN</a:t>
            </a:r>
          </a:p>
        </p:txBody>
      </p:sp>
      <p:pic>
        <p:nvPicPr>
          <p:cNvPr id="13314" name="Picture 2" descr="RNN video">
            <a:extLst>
              <a:ext uri="{FF2B5EF4-FFF2-40B4-BE49-F238E27FC236}">
                <a16:creationId xmlns:a16="http://schemas.microsoft.com/office/drawing/2014/main" id="{FE4902BE-DABB-4873-9A87-1181C456B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628900"/>
            <a:ext cx="97536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4613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73E94-D17F-4A23-A76B-5085BAE7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RNN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9D3103-54A5-4BB5-B46F-1B214B2874C2}"/>
              </a:ext>
            </a:extLst>
          </p:cNvPr>
          <p:cNvGrpSpPr/>
          <p:nvPr/>
        </p:nvGrpSpPr>
        <p:grpSpPr>
          <a:xfrm>
            <a:off x="1753788" y="1538288"/>
            <a:ext cx="9263543" cy="4114664"/>
            <a:chOff x="1997169" y="1430338"/>
            <a:chExt cx="9718572" cy="411466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BB8953C-9F50-44C0-A4C2-DEEF12A33A15}"/>
                </a:ext>
              </a:extLst>
            </p:cNvPr>
            <p:cNvGrpSpPr/>
            <p:nvPr/>
          </p:nvGrpSpPr>
          <p:grpSpPr>
            <a:xfrm>
              <a:off x="2001188" y="3792208"/>
              <a:ext cx="9581212" cy="1752794"/>
              <a:chOff x="363467" y="3628939"/>
              <a:chExt cx="9581212" cy="1752794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23F55392-89D9-4CB3-99A1-1D060B7EF563}"/>
                  </a:ext>
                </a:extLst>
              </p:cNvPr>
              <p:cNvGrpSpPr/>
              <p:nvPr/>
            </p:nvGrpSpPr>
            <p:grpSpPr>
              <a:xfrm>
                <a:off x="363467" y="3628939"/>
                <a:ext cx="9581212" cy="1752794"/>
                <a:chOff x="363467" y="3628939"/>
                <a:chExt cx="9581212" cy="1752794"/>
              </a:xfrm>
            </p:grpSpPr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D72A7295-5A42-4F8D-85C4-4EF626AD421B}"/>
                    </a:ext>
                  </a:extLst>
                </p:cNvPr>
                <p:cNvCxnSpPr>
                  <a:stCxn id="64" idx="0"/>
                  <a:endCxn id="37" idx="2"/>
                </p:cNvCxnSpPr>
                <p:nvPr/>
              </p:nvCxnSpPr>
              <p:spPr>
                <a:xfrm flipH="1" flipV="1">
                  <a:off x="2747431" y="3628939"/>
                  <a:ext cx="4019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CC8D9204-2FFE-4918-A2BD-155E8BE9414B}"/>
                    </a:ext>
                  </a:extLst>
                </p:cNvPr>
                <p:cNvCxnSpPr/>
                <p:nvPr/>
              </p:nvCxnSpPr>
              <p:spPr>
                <a:xfrm flipH="1" flipV="1">
                  <a:off x="4991678" y="3628939"/>
                  <a:ext cx="4019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03E63FAB-1746-476B-9DB1-23A088F500F3}"/>
                    </a:ext>
                  </a:extLst>
                </p:cNvPr>
                <p:cNvCxnSpPr/>
                <p:nvPr/>
              </p:nvCxnSpPr>
              <p:spPr>
                <a:xfrm flipH="1" flipV="1">
                  <a:off x="7235924" y="3628939"/>
                  <a:ext cx="4019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A608A693-17BA-4B02-B705-D8F30B4D9BD3}"/>
                    </a:ext>
                  </a:extLst>
                </p:cNvPr>
                <p:cNvCxnSpPr/>
                <p:nvPr/>
              </p:nvCxnSpPr>
              <p:spPr>
                <a:xfrm flipH="1" flipV="1">
                  <a:off x="9484189" y="3628939"/>
                  <a:ext cx="4019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9D66CA76-C8CF-49A7-97F0-98EBA46B5F8F}"/>
                    </a:ext>
                  </a:extLst>
                </p:cNvPr>
                <p:cNvGrpSpPr/>
                <p:nvPr/>
              </p:nvGrpSpPr>
              <p:grpSpPr>
                <a:xfrm>
                  <a:off x="363467" y="3969966"/>
                  <a:ext cx="9581212" cy="1411767"/>
                  <a:chOff x="363467" y="3969966"/>
                  <a:chExt cx="9581212" cy="1411767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AA338D06-78B8-40C8-978F-BEACCA6ABA8E}"/>
                      </a:ext>
                    </a:extLst>
                  </p:cNvPr>
                  <p:cNvGrpSpPr/>
                  <p:nvPr/>
                </p:nvGrpSpPr>
                <p:grpSpPr>
                  <a:xfrm>
                    <a:off x="2290960" y="3969966"/>
                    <a:ext cx="7653719" cy="1411767"/>
                    <a:chOff x="2328538" y="3969966"/>
                    <a:chExt cx="7653719" cy="1411767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2" name="TextBox 61">
                          <a:extLst>
                            <a:ext uri="{FF2B5EF4-FFF2-40B4-BE49-F238E27FC236}">
                              <a16:creationId xmlns:a16="http://schemas.microsoft.com/office/drawing/2014/main" id="{1EE54B15-D010-4BDD-83EC-4DD658743B5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28538" y="492006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4" name="TextBox 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328538" y="492006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63" name="Straight Arrow Connector 62">
                      <a:extLst>
                        <a:ext uri="{FF2B5EF4-FFF2-40B4-BE49-F238E27FC236}">
                          <a16:creationId xmlns:a16="http://schemas.microsoft.com/office/drawing/2014/main" id="{B5D660BB-DCC6-4560-9383-C790E72D195E}"/>
                        </a:ext>
                      </a:extLst>
                    </p:cNvPr>
                    <p:cNvCxnSpPr>
                      <a:stCxn id="62" idx="0"/>
                      <a:endCxn id="64" idx="2"/>
                    </p:cNvCxnSpPr>
                    <p:nvPr/>
                  </p:nvCxnSpPr>
                  <p:spPr>
                    <a:xfrm flipV="1">
                      <a:off x="2781900" y="4579042"/>
                      <a:ext cx="7128" cy="341026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0E34D854-D6FA-40D1-80A6-39EF30369A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32557" y="3969966"/>
                      <a:ext cx="912942" cy="609076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FE62A3C0-0DB1-4342-BA18-54DB507F167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572785" y="492006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&lt;2&gt;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72785" y="492006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66" name="Straight Arrow Connector 65">
                      <a:extLst>
                        <a:ext uri="{FF2B5EF4-FFF2-40B4-BE49-F238E27FC236}">
                          <a16:creationId xmlns:a16="http://schemas.microsoft.com/office/drawing/2014/main" id="{66BF3BF5-4863-4124-8EEB-D8AE6461AA6D}"/>
                        </a:ext>
                      </a:extLst>
                    </p:cNvPr>
                    <p:cNvCxnSpPr>
                      <a:stCxn id="66" idx="0"/>
                    </p:cNvCxnSpPr>
                    <p:nvPr/>
                  </p:nvCxnSpPr>
                  <p:spPr>
                    <a:xfrm flipV="1">
                      <a:off x="5026147" y="4579042"/>
                      <a:ext cx="7128" cy="341026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5AA8CA96-C22A-499E-959C-30988449CB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6804" y="3969966"/>
                      <a:ext cx="912942" cy="609076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68" name="Straight Arrow Connector 67">
                      <a:extLst>
                        <a:ext uri="{FF2B5EF4-FFF2-40B4-BE49-F238E27FC236}">
                          <a16:creationId xmlns:a16="http://schemas.microsoft.com/office/drawing/2014/main" id="{BA19B87D-717E-4D09-90DD-24415020D63C}"/>
                        </a:ext>
                      </a:extLst>
                    </p:cNvPr>
                    <p:cNvCxnSpPr>
                      <a:stCxn id="64" idx="3"/>
                      <a:endCxn id="67" idx="1"/>
                    </p:cNvCxnSpPr>
                    <p:nvPr/>
                  </p:nvCxnSpPr>
                  <p:spPr>
                    <a:xfrm>
                      <a:off x="3245499" y="4274504"/>
                      <a:ext cx="1331305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Straight Arrow Connector 68">
                      <a:extLst>
                        <a:ext uri="{FF2B5EF4-FFF2-40B4-BE49-F238E27FC236}">
                          <a16:creationId xmlns:a16="http://schemas.microsoft.com/office/drawing/2014/main" id="{97497440-7989-4DC0-B262-F1BB4610DD12}"/>
                        </a:ext>
                      </a:extLst>
                    </p:cNvPr>
                    <p:cNvCxnSpPr>
                      <a:stCxn id="67" idx="3"/>
                      <a:endCxn id="73" idx="1"/>
                    </p:cNvCxnSpPr>
                    <p:nvPr/>
                  </p:nvCxnSpPr>
                  <p:spPr>
                    <a:xfrm>
                      <a:off x="5489746" y="4274504"/>
                      <a:ext cx="1331304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Straight Arrow Connector 69">
                      <a:extLst>
                        <a:ext uri="{FF2B5EF4-FFF2-40B4-BE49-F238E27FC236}">
                          <a16:creationId xmlns:a16="http://schemas.microsoft.com/office/drawing/2014/main" id="{B931C35B-C037-49D5-85F0-706457A89FD7}"/>
                        </a:ext>
                      </a:extLst>
                    </p:cNvPr>
                    <p:cNvCxnSpPr>
                      <a:stCxn id="73" idx="3"/>
                      <a:endCxn id="76" idx="1"/>
                    </p:cNvCxnSpPr>
                    <p:nvPr/>
                  </p:nvCxnSpPr>
                  <p:spPr>
                    <a:xfrm>
                      <a:off x="7733992" y="4274504"/>
                      <a:ext cx="1335323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1" name="TextBox 70">
                          <a:extLst>
                            <a:ext uri="{FF2B5EF4-FFF2-40B4-BE49-F238E27FC236}">
                              <a16:creationId xmlns:a16="http://schemas.microsoft.com/office/drawing/2014/main" id="{C0F4B875-9994-403E-A972-30613928B8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817031" y="492006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&lt;3&gt;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817031" y="492006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72" name="Straight Arrow Connector 71">
                      <a:extLst>
                        <a:ext uri="{FF2B5EF4-FFF2-40B4-BE49-F238E27FC236}">
                          <a16:creationId xmlns:a16="http://schemas.microsoft.com/office/drawing/2014/main" id="{9CEC24CD-0BE4-4351-B142-E64A702EF4D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270393" y="4579042"/>
                      <a:ext cx="7128" cy="341026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E9783199-9A99-4D45-A9B3-B81539EC26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1050" y="3969966"/>
                      <a:ext cx="912942" cy="609076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4" name="TextBox 73">
                          <a:extLst>
                            <a:ext uri="{FF2B5EF4-FFF2-40B4-BE49-F238E27FC236}">
                              <a16:creationId xmlns:a16="http://schemas.microsoft.com/office/drawing/2014/main" id="{FEF97B4A-64C7-49BA-9CE1-7090E3B44C6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065296" y="492006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&lt;4&gt;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54" name="TextBox 5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065296" y="492006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75" name="Straight Arrow Connector 74">
                      <a:extLst>
                        <a:ext uri="{FF2B5EF4-FFF2-40B4-BE49-F238E27FC236}">
                          <a16:creationId xmlns:a16="http://schemas.microsoft.com/office/drawing/2014/main" id="{09A52E38-6BB7-45DD-82D2-A20645F3C14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9518658" y="4579042"/>
                      <a:ext cx="7128" cy="341026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F32C3B82-353D-4F5E-89BC-D5E65D0FF5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69315" y="3969966"/>
                      <a:ext cx="912942" cy="609076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4D802FB6-B0C1-4D7A-A5CC-9A21D06821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3467" y="4035785"/>
                        <a:ext cx="1192378" cy="47743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[1]&lt;0&gt;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67" name="TextBox 6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3467" y="4035785"/>
                        <a:ext cx="1192378" cy="477438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261CFB1D-6984-4DC1-9985-B0D45289D222}"/>
                  </a:ext>
                </a:extLst>
              </p:cNvPr>
              <p:cNvCxnSpPr/>
              <p:nvPr/>
            </p:nvCxnSpPr>
            <p:spPr>
              <a:xfrm flipV="1">
                <a:off x="1551826" y="4273826"/>
                <a:ext cx="665653" cy="67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FD08A5D-51DF-4D2A-BAF9-E615EDE45203}"/>
                </a:ext>
              </a:extLst>
            </p:cNvPr>
            <p:cNvGrpSpPr/>
            <p:nvPr/>
          </p:nvGrpSpPr>
          <p:grpSpPr>
            <a:xfrm>
              <a:off x="1997169" y="2842106"/>
              <a:ext cx="9689034" cy="1805274"/>
              <a:chOff x="359448" y="2678837"/>
              <a:chExt cx="9689034" cy="180527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D8EFBE6-0F47-4868-B5C9-179DA218BAEC}"/>
                  </a:ext>
                </a:extLst>
              </p:cNvPr>
              <p:cNvGrpSpPr/>
              <p:nvPr/>
            </p:nvGrpSpPr>
            <p:grpSpPr>
              <a:xfrm>
                <a:off x="359448" y="2678837"/>
                <a:ext cx="9689034" cy="1805274"/>
                <a:chOff x="359448" y="2678837"/>
                <a:chExt cx="9689034" cy="1805274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EC311CE7-5293-493B-8275-2DCD2E6761C9}"/>
                    </a:ext>
                  </a:extLst>
                </p:cNvPr>
                <p:cNvCxnSpPr>
                  <a:stCxn id="37" idx="0"/>
                  <a:endCxn id="10" idx="2"/>
                </p:cNvCxnSpPr>
                <p:nvPr/>
              </p:nvCxnSpPr>
              <p:spPr>
                <a:xfrm flipV="1">
                  <a:off x="2747431" y="2678837"/>
                  <a:ext cx="4019" cy="34102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1161A928-06A1-4691-AD4E-1A6F47E9425D}"/>
                    </a:ext>
                  </a:extLst>
                </p:cNvPr>
                <p:cNvCxnSpPr/>
                <p:nvPr/>
              </p:nvCxnSpPr>
              <p:spPr>
                <a:xfrm flipV="1">
                  <a:off x="4991678" y="2678837"/>
                  <a:ext cx="4019" cy="34102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6E94731D-ECD7-45E0-8DB4-D912722A72C3}"/>
                    </a:ext>
                  </a:extLst>
                </p:cNvPr>
                <p:cNvCxnSpPr/>
                <p:nvPr/>
              </p:nvCxnSpPr>
              <p:spPr>
                <a:xfrm flipV="1">
                  <a:off x="7235924" y="2678837"/>
                  <a:ext cx="4019" cy="34102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17D4DC72-FAD6-4677-A112-0A42E6358040}"/>
                    </a:ext>
                  </a:extLst>
                </p:cNvPr>
                <p:cNvCxnSpPr/>
                <p:nvPr/>
              </p:nvCxnSpPr>
              <p:spPr>
                <a:xfrm flipV="1">
                  <a:off x="9484189" y="2678837"/>
                  <a:ext cx="4019" cy="34102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0FFA0C5-D9F5-4F58-BF00-191C89D59511}"/>
                    </a:ext>
                  </a:extLst>
                </p:cNvPr>
                <p:cNvGrpSpPr/>
                <p:nvPr/>
              </p:nvGrpSpPr>
              <p:grpSpPr>
                <a:xfrm>
                  <a:off x="359448" y="3019863"/>
                  <a:ext cx="9689034" cy="1464248"/>
                  <a:chOff x="359448" y="3019863"/>
                  <a:chExt cx="9689034" cy="1464248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F44A4DF4-DB12-4CA5-8D6E-E35A52F62565}"/>
                      </a:ext>
                    </a:extLst>
                  </p:cNvPr>
                  <p:cNvSpPr/>
                  <p:nvPr/>
                </p:nvSpPr>
                <p:spPr>
                  <a:xfrm>
                    <a:off x="2290960" y="3019863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86E1F26-A4A2-4FBD-BB5B-644F14A24194}"/>
                      </a:ext>
                    </a:extLst>
                  </p:cNvPr>
                  <p:cNvSpPr/>
                  <p:nvPr/>
                </p:nvSpPr>
                <p:spPr>
                  <a:xfrm>
                    <a:off x="4535207" y="3019863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4F0861C5-8E81-4024-AB1A-DD6EFFD06885}"/>
                      </a:ext>
                    </a:extLst>
                  </p:cNvPr>
                  <p:cNvCxnSpPr>
                    <a:stCxn id="37" idx="3"/>
                    <a:endCxn id="38" idx="1"/>
                  </p:cNvCxnSpPr>
                  <p:nvPr/>
                </p:nvCxnSpPr>
                <p:spPr>
                  <a:xfrm>
                    <a:off x="3203902" y="3324401"/>
                    <a:ext cx="1331305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E98511F5-2BEF-442B-917D-75C32B947623}"/>
                      </a:ext>
                    </a:extLst>
                  </p:cNvPr>
                  <p:cNvCxnSpPr>
                    <a:stCxn id="38" idx="3"/>
                    <a:endCxn id="42" idx="1"/>
                  </p:cNvCxnSpPr>
                  <p:nvPr/>
                </p:nvCxnSpPr>
                <p:spPr>
                  <a:xfrm>
                    <a:off x="5448149" y="3324401"/>
                    <a:ext cx="133130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9D326314-11F7-4C30-9313-38DC74AF25DD}"/>
                      </a:ext>
                    </a:extLst>
                  </p:cNvPr>
                  <p:cNvCxnSpPr>
                    <a:stCxn id="42" idx="3"/>
                    <a:endCxn id="44" idx="1"/>
                  </p:cNvCxnSpPr>
                  <p:nvPr/>
                </p:nvCxnSpPr>
                <p:spPr>
                  <a:xfrm>
                    <a:off x="7692395" y="3324401"/>
                    <a:ext cx="133532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7F0582E3-2FD2-4AB1-85D7-307896300A72}"/>
                      </a:ext>
                    </a:extLst>
                  </p:cNvPr>
                  <p:cNvSpPr/>
                  <p:nvPr/>
                </p:nvSpPr>
                <p:spPr>
                  <a:xfrm>
                    <a:off x="6779453" y="3019863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C45BCE95-BB89-4851-86BD-8368B3B2A93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26372" y="3142366"/>
                        <a:ext cx="1027141" cy="4133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[2]&lt;3&gt;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92" name="TextBox 9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726372" y="3142366"/>
                        <a:ext cx="1027141" cy="413318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6B655146-D83C-429A-9064-C32AA240B1BB}"/>
                      </a:ext>
                    </a:extLst>
                  </p:cNvPr>
                  <p:cNvSpPr/>
                  <p:nvPr/>
                </p:nvSpPr>
                <p:spPr>
                  <a:xfrm>
                    <a:off x="9027718" y="3019863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23BABFCF-B899-4901-99B7-2DDF731019B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008517" y="3130095"/>
                        <a:ext cx="1027141" cy="4133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[2]&lt;4&gt;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95" name="TextBox 9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08517" y="3130095"/>
                        <a:ext cx="1027141" cy="413318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AE690FF3-F1AF-476F-8BF8-0431D2CBD4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37879" y="3142366"/>
                        <a:ext cx="1027141" cy="4133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[2]&lt;1&gt;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07" name="TextBox 10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37879" y="3142366"/>
                        <a:ext cx="1027141" cy="413318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05E36AD-A522-4BE2-BFB6-EA39DD9D1E5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36477" y="3131375"/>
                        <a:ext cx="1027141" cy="4133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[2]&lt;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10" name="TextBox 10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36477" y="3131375"/>
                        <a:ext cx="1027141" cy="413318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BDFE0330-97A3-49B4-9C8E-502A6572234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9448" y="3078246"/>
                        <a:ext cx="1192378" cy="47743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[2]&lt;0&gt;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65" name="TextBox 6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59448" y="3078246"/>
                        <a:ext cx="1192378" cy="477438"/>
                      </a:xfrm>
                      <a:prstGeom prst="rect">
                        <a:avLst/>
                      </a:prstGeom>
                      <a:blipFill rotWithShape="0">
                        <a:blip r:embed="rId1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TextBox 48">
                        <a:extLst>
                          <a:ext uri="{FF2B5EF4-FFF2-40B4-BE49-F238E27FC236}">
                            <a16:creationId xmlns:a16="http://schemas.microsoft.com/office/drawing/2014/main" id="{FA518E98-9A6E-4BB6-A347-3A4245C9B2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39072" y="4070793"/>
                        <a:ext cx="1039965" cy="4133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[</m:t>
                                  </m:r>
                                  <m:r>
                                    <a:rPr lang="vi-V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]&lt;3&gt;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855BA36C-10EA-F04F-890E-C714CED1241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739072" y="4070793"/>
                        <a:ext cx="1039965" cy="413318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85F9EF4B-64CA-4378-A984-FAFC47A960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008517" y="4055574"/>
                        <a:ext cx="1039965" cy="4133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[</m:t>
                                  </m:r>
                                  <m:r>
                                    <a:rPr lang="vi-V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]&lt;4&gt;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085BCECC-F0C8-1443-9179-2116EBD26D3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08517" y="4055574"/>
                        <a:ext cx="1039965" cy="413318"/>
                      </a:xfrm>
                      <a:prstGeom prst="rect">
                        <a:avLst/>
                      </a:prstGeom>
                      <a:blipFill>
                        <a:blip r:embed="rId1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6449A567-290E-42F7-BF69-1056CF90850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90960" y="4043221"/>
                        <a:ext cx="1039965" cy="4133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[</m:t>
                                  </m:r>
                                  <m:r>
                                    <a:rPr lang="vi-V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]&lt;1&gt;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75" name="TextBox 74">
                        <a:extLst>
                          <a:ext uri="{FF2B5EF4-FFF2-40B4-BE49-F238E27FC236}">
                            <a16:creationId xmlns:a16="http://schemas.microsoft.com/office/drawing/2014/main" id="{2DAC67EB-65A1-7949-8EDB-B8B4A5CA73E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90960" y="4043221"/>
                        <a:ext cx="1039965" cy="413318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19407865-605C-45AB-A471-6DABC009B1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23653" y="4064853"/>
                        <a:ext cx="1039965" cy="4133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[</m:t>
                                  </m:r>
                                  <m:r>
                                    <a:rPr lang="vi-V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]&lt;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61AB1272-7D64-5846-A17A-BCD25E1E278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23653" y="4064853"/>
                        <a:ext cx="1039965" cy="413318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B7CA192-05E0-41CD-9210-84F398D163C1}"/>
                  </a:ext>
                </a:extLst>
              </p:cNvPr>
              <p:cNvCxnSpPr/>
              <p:nvPr/>
            </p:nvCxnSpPr>
            <p:spPr>
              <a:xfrm flipV="1">
                <a:off x="1521266" y="3324401"/>
                <a:ext cx="665653" cy="67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37F7DDF-39B3-4B25-9159-EB2D5964230D}"/>
                </a:ext>
              </a:extLst>
            </p:cNvPr>
            <p:cNvGrpSpPr/>
            <p:nvPr/>
          </p:nvGrpSpPr>
          <p:grpSpPr>
            <a:xfrm>
              <a:off x="2002214" y="1430338"/>
              <a:ext cx="9713527" cy="1411768"/>
              <a:chOff x="364493" y="1267069"/>
              <a:chExt cx="9713527" cy="141176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ED34CCD-A057-4442-ABF3-B68486DE69B9}"/>
                  </a:ext>
                </a:extLst>
              </p:cNvPr>
              <p:cNvGrpSpPr/>
              <p:nvPr/>
            </p:nvGrpSpPr>
            <p:grpSpPr>
              <a:xfrm>
                <a:off x="364493" y="1267069"/>
                <a:ext cx="9713527" cy="1411768"/>
                <a:chOff x="364493" y="1267069"/>
                <a:chExt cx="9713527" cy="1411768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B6417861-CE25-48B9-A451-3F8C2FA54DD2}"/>
                    </a:ext>
                  </a:extLst>
                </p:cNvPr>
                <p:cNvGrpSpPr/>
                <p:nvPr/>
              </p:nvGrpSpPr>
              <p:grpSpPr>
                <a:xfrm>
                  <a:off x="2294979" y="1267069"/>
                  <a:ext cx="7649700" cy="802692"/>
                  <a:chOff x="2332557" y="1267069"/>
                  <a:chExt cx="7649700" cy="802692"/>
                </a:xfrm>
              </p:grpSpPr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6AA86EB9-B351-42D4-B795-0CCF96ED44F1}"/>
                      </a:ext>
                    </a:extLst>
                  </p:cNvPr>
                  <p:cNvCxnSpPr>
                    <a:stCxn id="10" idx="0"/>
                    <a:endCxn id="23" idx="2"/>
                  </p:cNvCxnSpPr>
                  <p:nvPr/>
                </p:nvCxnSpPr>
                <p:spPr>
                  <a:xfrm flipV="1">
                    <a:off x="2789028" y="1728734"/>
                    <a:ext cx="0" cy="34102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85FE0EFF-7CB7-4C51-833F-AE1200CDB5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32557" y="1267069"/>
                        <a:ext cx="91294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6" name="TextBox 1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32557" y="1267069"/>
                        <a:ext cx="912942" cy="461665"/>
                      </a:xfrm>
                      <a:prstGeom prst="rect">
                        <a:avLst/>
                      </a:prstGeom>
                      <a:blipFill rotWithShape="0">
                        <a:blip r:embed="rId20"/>
                        <a:stretch>
                          <a:fillRect b="-789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920D1141-6CB6-47AA-9A68-A267FFC4295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033275" y="1728734"/>
                    <a:ext cx="0" cy="34102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D35C673F-80B7-495B-A350-58B80DEEFB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76804" y="1267069"/>
                        <a:ext cx="91294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9" name="TextBox 3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76804" y="1267069"/>
                        <a:ext cx="912942" cy="461665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 b="-92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0ECB3F95-51F6-41BE-B7F2-BA99944828A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277521" y="1728734"/>
                    <a:ext cx="0" cy="34102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81672D95-23A2-4899-B4FB-90CB2A367F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21050" y="1267069"/>
                        <a:ext cx="91294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9" name="TextBox 4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21050" y="1267069"/>
                        <a:ext cx="912942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b="-789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C4204D0C-CCCE-4753-A188-E0F0C0335A6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25786" y="1728734"/>
                    <a:ext cx="0" cy="34102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EBCA1496-8D71-4FF7-85DF-ED1E8C6023F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069315" y="1267069"/>
                        <a:ext cx="91294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&lt;4&gt;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9" name="TextBox 5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69315" y="1267069"/>
                        <a:ext cx="912942" cy="461665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b="-789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32FA0D0-7C0D-4940-B060-0288C2BE4B52}"/>
                    </a:ext>
                  </a:extLst>
                </p:cNvPr>
                <p:cNvSpPr/>
                <p:nvPr/>
              </p:nvSpPr>
              <p:spPr>
                <a:xfrm>
                  <a:off x="2294979" y="2069761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DBF7A63-0AC8-4E82-B1E3-A73C90DBC975}"/>
                    </a:ext>
                  </a:extLst>
                </p:cNvPr>
                <p:cNvSpPr/>
                <p:nvPr/>
              </p:nvSpPr>
              <p:spPr>
                <a:xfrm>
                  <a:off x="4539226" y="2069761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4F145FF4-95CD-49B9-A340-9053F6F2096E}"/>
                    </a:ext>
                  </a:extLst>
                </p:cNvPr>
                <p:cNvCxnSpPr>
                  <a:stCxn id="10" idx="3"/>
                  <a:endCxn id="11" idx="1"/>
                </p:cNvCxnSpPr>
                <p:nvPr/>
              </p:nvCxnSpPr>
              <p:spPr>
                <a:xfrm>
                  <a:off x="3207921" y="2374299"/>
                  <a:ext cx="1331305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6A64D244-15AD-4271-B6BF-D16B5AE61229}"/>
                    </a:ext>
                  </a:extLst>
                </p:cNvPr>
                <p:cNvCxnSpPr>
                  <a:stCxn id="11" idx="3"/>
                  <a:endCxn id="15" idx="1"/>
                </p:cNvCxnSpPr>
                <p:nvPr/>
              </p:nvCxnSpPr>
              <p:spPr>
                <a:xfrm>
                  <a:off x="5452168" y="2374299"/>
                  <a:ext cx="1331304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C35202B0-31E5-49C7-98FA-A6E700954329}"/>
                    </a:ext>
                  </a:extLst>
                </p:cNvPr>
                <p:cNvCxnSpPr>
                  <a:stCxn id="15" idx="3"/>
                  <a:endCxn id="17" idx="1"/>
                </p:cNvCxnSpPr>
                <p:nvPr/>
              </p:nvCxnSpPr>
              <p:spPr>
                <a:xfrm>
                  <a:off x="7696414" y="2374299"/>
                  <a:ext cx="1335323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7FED8891-D817-4B77-99CA-469BE952585B}"/>
                    </a:ext>
                  </a:extLst>
                </p:cNvPr>
                <p:cNvSpPr/>
                <p:nvPr/>
              </p:nvSpPr>
              <p:spPr>
                <a:xfrm>
                  <a:off x="6783472" y="2069761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C29524B0-0B3C-42C6-B908-B6A94EC939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68734" y="2192263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[3]&lt;3&gt;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93" name="TextBox 9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68734" y="2192263"/>
                      <a:ext cx="1027141" cy="413318"/>
                    </a:xfrm>
                    <a:prstGeom prst="rect">
                      <a:avLst/>
                    </a:prstGeom>
                    <a:blipFill rotWithShape="0"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31CB40E-B3A7-4A1C-9B60-0CBC0687D1BB}"/>
                    </a:ext>
                  </a:extLst>
                </p:cNvPr>
                <p:cNvSpPr/>
                <p:nvPr/>
              </p:nvSpPr>
              <p:spPr>
                <a:xfrm>
                  <a:off x="9031737" y="2069761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16DCC400-D9CE-444B-AE84-D20CFEB3DF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50879" y="2179992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[3]&lt;4&gt;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96" name="TextBox 9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50879" y="2179992"/>
                      <a:ext cx="1027141" cy="413318"/>
                    </a:xfrm>
                    <a:prstGeom prst="rect">
                      <a:avLst/>
                    </a:prstGeom>
                    <a:blipFill rotWithShape="0"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49C2CD74-32F9-48CA-B7E2-241585E742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30750" y="2179992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[3]&lt;1&gt;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08" name="TextBox 10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30750" y="2179992"/>
                      <a:ext cx="1027141" cy="413318"/>
                    </a:xfrm>
                    <a:prstGeom prst="rect">
                      <a:avLst/>
                    </a:prstGeom>
                    <a:blipFill rotWithShape="0"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43A983DA-7579-4E98-9E45-9327CDCD1C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85673" y="2179992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[3]&lt;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09" name="TextBox 10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85673" y="2179992"/>
                      <a:ext cx="1027141" cy="413318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13521533-A90B-4C51-ACBB-0DEDFCB1D6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4493" y="2115872"/>
                      <a:ext cx="1192378" cy="4774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[3]&lt;0&gt;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4" name="TextBox 6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493" y="2115872"/>
                      <a:ext cx="1192378" cy="477438"/>
                    </a:xfrm>
                    <a:prstGeom prst="rect">
                      <a:avLst/>
                    </a:prstGeom>
                    <a:blipFill rotWithShape="0"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05317F46-8F42-4141-A45A-884652B25A56}"/>
                  </a:ext>
                </a:extLst>
              </p:cNvPr>
              <p:cNvCxnSpPr/>
              <p:nvPr/>
            </p:nvCxnSpPr>
            <p:spPr>
              <a:xfrm flipV="1">
                <a:off x="1548602" y="2386651"/>
                <a:ext cx="665653" cy="67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9EE9B719-D9B3-41C1-90BB-70FF3B6DC0A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974168" y="5807652"/>
            <a:ext cx="5248275" cy="857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2AA9F8D-F6DE-48B7-AD49-5BA0F6D9D4DA}"/>
                  </a:ext>
                </a:extLst>
              </p:cNvPr>
              <p:cNvSpPr txBox="1"/>
              <p:nvPr/>
            </p:nvSpPr>
            <p:spPr>
              <a:xfrm>
                <a:off x="125646" y="4223314"/>
                <a:ext cx="1454565" cy="542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2AA9F8D-F6DE-48B7-AD49-5BA0F6D9D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46" y="4223314"/>
                <a:ext cx="1454565" cy="5423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D19990C-F628-4433-8AA3-19FB2AE19703}"/>
                  </a:ext>
                </a:extLst>
              </p:cNvPr>
              <p:cNvSpPr txBox="1"/>
              <p:nvPr/>
            </p:nvSpPr>
            <p:spPr>
              <a:xfrm>
                <a:off x="80104" y="3272304"/>
                <a:ext cx="1454565" cy="542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D19990C-F628-4433-8AA3-19FB2AE19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4" y="3272304"/>
                <a:ext cx="1454565" cy="54232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F6FE7BA-FF64-40B8-9F9C-046BE79D4CC0}"/>
                  </a:ext>
                </a:extLst>
              </p:cNvPr>
              <p:cNvSpPr txBox="1"/>
              <p:nvPr/>
            </p:nvSpPr>
            <p:spPr>
              <a:xfrm>
                <a:off x="126897" y="2321294"/>
                <a:ext cx="1454565" cy="542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F6FE7BA-FF64-40B8-9F9C-046BE79D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97" y="2321294"/>
                <a:ext cx="1454565" cy="54232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7448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73E94-D17F-4A23-A76B-5085BAE7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RNN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3F55392-89D9-4CB3-99A1-1D060B7EF563}"/>
              </a:ext>
            </a:extLst>
          </p:cNvPr>
          <p:cNvGrpSpPr/>
          <p:nvPr/>
        </p:nvGrpSpPr>
        <p:grpSpPr>
          <a:xfrm>
            <a:off x="1757619" y="3900158"/>
            <a:ext cx="9132614" cy="1752794"/>
            <a:chOff x="363467" y="3628939"/>
            <a:chExt cx="9581212" cy="1752794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72A7295-5A42-4F8D-85C4-4EF626AD421B}"/>
                </a:ext>
              </a:extLst>
            </p:cNvPr>
            <p:cNvCxnSpPr>
              <a:stCxn id="64" idx="0"/>
              <a:endCxn id="37" idx="2"/>
            </p:cNvCxnSpPr>
            <p:nvPr/>
          </p:nvCxnSpPr>
          <p:spPr>
            <a:xfrm flipH="1" flipV="1">
              <a:off x="2747431" y="3628939"/>
              <a:ext cx="4019" cy="3410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C8D9204-2FFE-4918-A2BD-155E8BE9414B}"/>
                </a:ext>
              </a:extLst>
            </p:cNvPr>
            <p:cNvCxnSpPr/>
            <p:nvPr/>
          </p:nvCxnSpPr>
          <p:spPr>
            <a:xfrm flipH="1" flipV="1">
              <a:off x="4991678" y="3628939"/>
              <a:ext cx="4019" cy="3410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3E63FAB-1746-476B-9DB1-23A088F500F3}"/>
                </a:ext>
              </a:extLst>
            </p:cNvPr>
            <p:cNvCxnSpPr/>
            <p:nvPr/>
          </p:nvCxnSpPr>
          <p:spPr>
            <a:xfrm flipH="1" flipV="1">
              <a:off x="7235924" y="3628939"/>
              <a:ext cx="4019" cy="3410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608A693-17BA-4B02-B705-D8F30B4D9BD3}"/>
                </a:ext>
              </a:extLst>
            </p:cNvPr>
            <p:cNvCxnSpPr/>
            <p:nvPr/>
          </p:nvCxnSpPr>
          <p:spPr>
            <a:xfrm flipH="1" flipV="1">
              <a:off x="9484189" y="3628939"/>
              <a:ext cx="4019" cy="3410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D66CA76-C8CF-49A7-97F0-98EBA46B5F8F}"/>
                </a:ext>
              </a:extLst>
            </p:cNvPr>
            <p:cNvGrpSpPr/>
            <p:nvPr/>
          </p:nvGrpSpPr>
          <p:grpSpPr>
            <a:xfrm>
              <a:off x="363467" y="3969966"/>
              <a:ext cx="9581212" cy="1411767"/>
              <a:chOff x="363467" y="3969966"/>
              <a:chExt cx="9581212" cy="1411767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A338D06-78B8-40C8-978F-BEACCA6ABA8E}"/>
                  </a:ext>
                </a:extLst>
              </p:cNvPr>
              <p:cNvGrpSpPr/>
              <p:nvPr/>
            </p:nvGrpSpPr>
            <p:grpSpPr>
              <a:xfrm>
                <a:off x="2290960" y="3969966"/>
                <a:ext cx="7653719" cy="1411767"/>
                <a:chOff x="2328538" y="3969966"/>
                <a:chExt cx="7653719" cy="14117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1EE54B15-D010-4BDD-83EC-4DD658743B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28538" y="492006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1EE54B15-D010-4BDD-83EC-4DD658743B5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28538" y="4920068"/>
                      <a:ext cx="906723" cy="46166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B5D660BB-DCC6-4560-9383-C790E72D195E}"/>
                    </a:ext>
                  </a:extLst>
                </p:cNvPr>
                <p:cNvCxnSpPr>
                  <a:stCxn id="62" idx="0"/>
                  <a:endCxn id="64" idx="2"/>
                </p:cNvCxnSpPr>
                <p:nvPr/>
              </p:nvCxnSpPr>
              <p:spPr>
                <a:xfrm flipV="1">
                  <a:off x="2781900" y="4579042"/>
                  <a:ext cx="7128" cy="34102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0E34D854-D6FA-40D1-80A6-39EF30369A37}"/>
                    </a:ext>
                  </a:extLst>
                </p:cNvPr>
                <p:cNvSpPr/>
                <p:nvPr/>
              </p:nvSpPr>
              <p:spPr>
                <a:xfrm>
                  <a:off x="2332557" y="3969966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FE62A3C0-0DB1-4342-BA18-54DB507F16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72785" y="492006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FE62A3C0-0DB1-4342-BA18-54DB507F16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2785" y="4920068"/>
                      <a:ext cx="906723" cy="46166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66BF3BF5-4863-4124-8EEB-D8AE6461AA6D}"/>
                    </a:ext>
                  </a:extLst>
                </p:cNvPr>
                <p:cNvCxnSpPr>
                  <a:stCxn id="66" idx="0"/>
                </p:cNvCxnSpPr>
                <p:nvPr/>
              </p:nvCxnSpPr>
              <p:spPr>
                <a:xfrm flipV="1">
                  <a:off x="5026147" y="4579042"/>
                  <a:ext cx="7128" cy="34102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AA8CA96-C22A-499E-959C-30988449CBC9}"/>
                    </a:ext>
                  </a:extLst>
                </p:cNvPr>
                <p:cNvSpPr/>
                <p:nvPr/>
              </p:nvSpPr>
              <p:spPr>
                <a:xfrm>
                  <a:off x="4576804" y="3969966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BA19B87D-717E-4D09-90DD-24415020D63C}"/>
                    </a:ext>
                  </a:extLst>
                </p:cNvPr>
                <p:cNvCxnSpPr>
                  <a:stCxn id="64" idx="3"/>
                  <a:endCxn id="67" idx="1"/>
                </p:cNvCxnSpPr>
                <p:nvPr/>
              </p:nvCxnSpPr>
              <p:spPr>
                <a:xfrm>
                  <a:off x="3245499" y="4274504"/>
                  <a:ext cx="1331305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97497440-7989-4DC0-B262-F1BB4610DD12}"/>
                    </a:ext>
                  </a:extLst>
                </p:cNvPr>
                <p:cNvCxnSpPr>
                  <a:stCxn id="67" idx="3"/>
                  <a:endCxn id="73" idx="1"/>
                </p:cNvCxnSpPr>
                <p:nvPr/>
              </p:nvCxnSpPr>
              <p:spPr>
                <a:xfrm>
                  <a:off x="5489746" y="4274504"/>
                  <a:ext cx="1331304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B931C35B-C037-49D5-85F0-706457A89FD7}"/>
                    </a:ext>
                  </a:extLst>
                </p:cNvPr>
                <p:cNvCxnSpPr>
                  <a:stCxn id="73" idx="3"/>
                  <a:endCxn id="76" idx="1"/>
                </p:cNvCxnSpPr>
                <p:nvPr/>
              </p:nvCxnSpPr>
              <p:spPr>
                <a:xfrm>
                  <a:off x="7733992" y="4274504"/>
                  <a:ext cx="1335323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0F4B875-9994-403E-A972-30613928B8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17031" y="492006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0F4B875-9994-403E-A972-30613928B82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17031" y="4920068"/>
                      <a:ext cx="906723" cy="46166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9CEC24CD-0BE4-4351-B142-E64A702EF4DE}"/>
                    </a:ext>
                  </a:extLst>
                </p:cNvPr>
                <p:cNvCxnSpPr/>
                <p:nvPr/>
              </p:nvCxnSpPr>
              <p:spPr>
                <a:xfrm flipV="1">
                  <a:off x="7270393" y="4579042"/>
                  <a:ext cx="7128" cy="34102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E9783199-9A99-4D45-A9B3-B81539EC265F}"/>
                    </a:ext>
                  </a:extLst>
                </p:cNvPr>
                <p:cNvSpPr/>
                <p:nvPr/>
              </p:nvSpPr>
              <p:spPr>
                <a:xfrm>
                  <a:off x="6821050" y="3969966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FEF97B4A-64C7-49BA-9CE1-7090E3B44C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65296" y="492006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&lt;4&gt;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FEF97B4A-64C7-49BA-9CE1-7090E3B44C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65296" y="4920068"/>
                      <a:ext cx="906723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09A52E38-6BB7-45DD-82D2-A20645F3C14B}"/>
                    </a:ext>
                  </a:extLst>
                </p:cNvPr>
                <p:cNvCxnSpPr/>
                <p:nvPr/>
              </p:nvCxnSpPr>
              <p:spPr>
                <a:xfrm flipV="1">
                  <a:off x="9518658" y="4579042"/>
                  <a:ext cx="7128" cy="34102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32C3B82-353D-4F5E-89BC-D5E65D0FF539}"/>
                    </a:ext>
                  </a:extLst>
                </p:cNvPr>
                <p:cNvSpPr/>
                <p:nvPr/>
              </p:nvSpPr>
              <p:spPr>
                <a:xfrm>
                  <a:off x="9069315" y="3969966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802FB6-B0C1-4D7A-A5CC-9A21D06821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3467" y="4035785"/>
                    <a:ext cx="1192378" cy="4774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[1]&lt;0&gt;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802FB6-B0C1-4D7A-A5CC-9A21D06821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467" y="4035785"/>
                    <a:ext cx="1192378" cy="47743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61CFB1D-6984-4DC1-9985-B0D45289D222}"/>
              </a:ext>
            </a:extLst>
          </p:cNvPr>
          <p:cNvCxnSpPr/>
          <p:nvPr/>
        </p:nvCxnSpPr>
        <p:spPr>
          <a:xfrm flipV="1">
            <a:off x="2890338" y="4545045"/>
            <a:ext cx="634487" cy="67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8EFBE6-0F47-4868-B5C9-179DA218BAEC}"/>
              </a:ext>
            </a:extLst>
          </p:cNvPr>
          <p:cNvGrpSpPr/>
          <p:nvPr/>
        </p:nvGrpSpPr>
        <p:grpSpPr>
          <a:xfrm>
            <a:off x="1753788" y="2950056"/>
            <a:ext cx="9235388" cy="1805274"/>
            <a:chOff x="359448" y="2678837"/>
            <a:chExt cx="9689034" cy="1805274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C311CE7-5293-493B-8275-2DCD2E6761C9}"/>
                </a:ext>
              </a:extLst>
            </p:cNvPr>
            <p:cNvCxnSpPr>
              <a:stCxn id="37" idx="0"/>
              <a:endCxn id="10" idx="2"/>
            </p:cNvCxnSpPr>
            <p:nvPr/>
          </p:nvCxnSpPr>
          <p:spPr>
            <a:xfrm flipV="1">
              <a:off x="2747431" y="2678837"/>
              <a:ext cx="4019" cy="34102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161A928-06A1-4691-AD4E-1A6F47E9425D}"/>
                </a:ext>
              </a:extLst>
            </p:cNvPr>
            <p:cNvCxnSpPr/>
            <p:nvPr/>
          </p:nvCxnSpPr>
          <p:spPr>
            <a:xfrm flipV="1">
              <a:off x="4991678" y="2678837"/>
              <a:ext cx="4019" cy="34102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E94731D-ECD7-45E0-8DB4-D912722A72C3}"/>
                </a:ext>
              </a:extLst>
            </p:cNvPr>
            <p:cNvCxnSpPr/>
            <p:nvPr/>
          </p:nvCxnSpPr>
          <p:spPr>
            <a:xfrm flipV="1">
              <a:off x="7235924" y="2678837"/>
              <a:ext cx="4019" cy="34102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7D4DC72-FAD6-4677-A112-0A42E6358040}"/>
                </a:ext>
              </a:extLst>
            </p:cNvPr>
            <p:cNvCxnSpPr/>
            <p:nvPr/>
          </p:nvCxnSpPr>
          <p:spPr>
            <a:xfrm flipV="1">
              <a:off x="9484189" y="2678837"/>
              <a:ext cx="4019" cy="34102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0FFA0C5-D9F5-4F58-BF00-191C89D59511}"/>
                </a:ext>
              </a:extLst>
            </p:cNvPr>
            <p:cNvGrpSpPr/>
            <p:nvPr/>
          </p:nvGrpSpPr>
          <p:grpSpPr>
            <a:xfrm>
              <a:off x="359448" y="3019863"/>
              <a:ext cx="9689034" cy="1464248"/>
              <a:chOff x="359448" y="3019863"/>
              <a:chExt cx="9689034" cy="146424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44A4DF4-DB12-4CA5-8D6E-E35A52F62565}"/>
                  </a:ext>
                </a:extLst>
              </p:cNvPr>
              <p:cNvSpPr/>
              <p:nvPr/>
            </p:nvSpPr>
            <p:spPr>
              <a:xfrm>
                <a:off x="2290960" y="3019863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86E1F26-A4A2-4FBD-BB5B-644F14A24194}"/>
                  </a:ext>
                </a:extLst>
              </p:cNvPr>
              <p:cNvSpPr/>
              <p:nvPr/>
            </p:nvSpPr>
            <p:spPr>
              <a:xfrm>
                <a:off x="4535207" y="3019863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F0861C5-8E81-4024-AB1A-DD6EFFD06885}"/>
                  </a:ext>
                </a:extLst>
              </p:cNvPr>
              <p:cNvCxnSpPr>
                <a:stCxn id="37" idx="3"/>
                <a:endCxn id="38" idx="1"/>
              </p:cNvCxnSpPr>
              <p:nvPr/>
            </p:nvCxnSpPr>
            <p:spPr>
              <a:xfrm>
                <a:off x="3203902" y="3324401"/>
                <a:ext cx="1331305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98511F5-2BEF-442B-917D-75C32B947623}"/>
                  </a:ext>
                </a:extLst>
              </p:cNvPr>
              <p:cNvCxnSpPr>
                <a:stCxn id="38" idx="3"/>
                <a:endCxn id="42" idx="1"/>
              </p:cNvCxnSpPr>
              <p:nvPr/>
            </p:nvCxnSpPr>
            <p:spPr>
              <a:xfrm>
                <a:off x="5448149" y="3324401"/>
                <a:ext cx="1331304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9D326314-11F7-4C30-9313-38DC74AF25DD}"/>
                  </a:ext>
                </a:extLst>
              </p:cNvPr>
              <p:cNvCxnSpPr>
                <a:stCxn id="42" idx="3"/>
                <a:endCxn id="44" idx="1"/>
              </p:cNvCxnSpPr>
              <p:nvPr/>
            </p:nvCxnSpPr>
            <p:spPr>
              <a:xfrm>
                <a:off x="7692395" y="3324401"/>
                <a:ext cx="133532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F0582E3-2FD2-4AB1-85D7-307896300A72}"/>
                  </a:ext>
                </a:extLst>
              </p:cNvPr>
              <p:cNvSpPr/>
              <p:nvPr/>
            </p:nvSpPr>
            <p:spPr>
              <a:xfrm>
                <a:off x="6779453" y="3019863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C45BCE95-BB89-4851-86BD-8368B3B2A932}"/>
                      </a:ext>
                    </a:extLst>
                  </p:cNvPr>
                  <p:cNvSpPr txBox="1"/>
                  <p:nvPr/>
                </p:nvSpPr>
                <p:spPr>
                  <a:xfrm>
                    <a:off x="6726372" y="3142366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[2]&lt;3&gt;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C45BCE95-BB89-4851-86BD-8368B3B2A9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6372" y="3142366"/>
                    <a:ext cx="1027141" cy="41331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B655146-D83C-429A-9064-C32AA240B1BB}"/>
                  </a:ext>
                </a:extLst>
              </p:cNvPr>
              <p:cNvSpPr/>
              <p:nvPr/>
            </p:nvSpPr>
            <p:spPr>
              <a:xfrm>
                <a:off x="9027718" y="3019863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23BABFCF-B899-4901-99B7-2DDF731019BB}"/>
                      </a:ext>
                    </a:extLst>
                  </p:cNvPr>
                  <p:cNvSpPr txBox="1"/>
                  <p:nvPr/>
                </p:nvSpPr>
                <p:spPr>
                  <a:xfrm>
                    <a:off x="9008517" y="3130095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[2]&lt;4&gt;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23BABFCF-B899-4901-99B7-2DDF731019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8517" y="3130095"/>
                    <a:ext cx="1027141" cy="41331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AE690FF3-F1AF-476F-8BF8-0431D2CBD4BF}"/>
                      </a:ext>
                    </a:extLst>
                  </p:cNvPr>
                  <p:cNvSpPr txBox="1"/>
                  <p:nvPr/>
                </p:nvSpPr>
                <p:spPr>
                  <a:xfrm>
                    <a:off x="2237879" y="3142366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[2]&lt;1&gt;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AE690FF3-F1AF-476F-8BF8-0431D2CBD4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7879" y="3142366"/>
                    <a:ext cx="1027141" cy="41331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405E36AD-A522-4BE2-BFB6-EA39DD9D1E5A}"/>
                      </a:ext>
                    </a:extLst>
                  </p:cNvPr>
                  <p:cNvSpPr txBox="1"/>
                  <p:nvPr/>
                </p:nvSpPr>
                <p:spPr>
                  <a:xfrm>
                    <a:off x="4536477" y="3131375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[2]&lt;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405E36AD-A522-4BE2-BFB6-EA39DD9D1E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36477" y="3131375"/>
                    <a:ext cx="1027141" cy="41331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BDFE0330-97A3-49B4-9C8E-502A6572234B}"/>
                      </a:ext>
                    </a:extLst>
                  </p:cNvPr>
                  <p:cNvSpPr txBox="1"/>
                  <p:nvPr/>
                </p:nvSpPr>
                <p:spPr>
                  <a:xfrm>
                    <a:off x="359448" y="3078246"/>
                    <a:ext cx="1192378" cy="4774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[2]&lt;0&gt;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BDFE0330-97A3-49B4-9C8E-502A657223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448" y="3078246"/>
                    <a:ext cx="1192378" cy="47743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FA518E98-9A6E-4BB6-A347-3A4245C9B243}"/>
                      </a:ext>
                    </a:extLst>
                  </p:cNvPr>
                  <p:cNvSpPr txBox="1"/>
                  <p:nvPr/>
                </p:nvSpPr>
                <p:spPr>
                  <a:xfrm>
                    <a:off x="6739072" y="4070793"/>
                    <a:ext cx="1039965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]&lt;3&gt;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FA518E98-9A6E-4BB6-A347-3A4245C9B2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9072" y="4070793"/>
                    <a:ext cx="1039965" cy="41331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85F9EF4B-64CA-4378-A984-FAFC47A960A4}"/>
                      </a:ext>
                    </a:extLst>
                  </p:cNvPr>
                  <p:cNvSpPr txBox="1"/>
                  <p:nvPr/>
                </p:nvSpPr>
                <p:spPr>
                  <a:xfrm>
                    <a:off x="9008517" y="4055574"/>
                    <a:ext cx="1039965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]&lt;4&gt;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85F9EF4B-64CA-4378-A984-FAFC47A960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8517" y="4055574"/>
                    <a:ext cx="1039965" cy="41331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6449A567-290E-42F7-BF69-1056CF90850E}"/>
                      </a:ext>
                    </a:extLst>
                  </p:cNvPr>
                  <p:cNvSpPr txBox="1"/>
                  <p:nvPr/>
                </p:nvSpPr>
                <p:spPr>
                  <a:xfrm>
                    <a:off x="2290960" y="4043221"/>
                    <a:ext cx="1039965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]&lt;1&gt;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6449A567-290E-42F7-BF69-1056CF9085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960" y="4043221"/>
                    <a:ext cx="1039965" cy="41331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9407865-605C-45AB-A471-6DABC009B1DA}"/>
                      </a:ext>
                    </a:extLst>
                  </p:cNvPr>
                  <p:cNvSpPr txBox="1"/>
                  <p:nvPr/>
                </p:nvSpPr>
                <p:spPr>
                  <a:xfrm>
                    <a:off x="4523653" y="4064853"/>
                    <a:ext cx="1039965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]&lt;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9407865-605C-45AB-A471-6DABC009B1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3653" y="4064853"/>
                    <a:ext cx="1039965" cy="41331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7CA192-05E0-41CD-9210-84F398D163C1}"/>
              </a:ext>
            </a:extLst>
          </p:cNvPr>
          <p:cNvCxnSpPr/>
          <p:nvPr/>
        </p:nvCxnSpPr>
        <p:spPr>
          <a:xfrm flipV="1">
            <a:off x="2861209" y="3595620"/>
            <a:ext cx="634487" cy="67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B6417861-CE25-48B9-A451-3F8C2FA54DD2}"/>
              </a:ext>
            </a:extLst>
          </p:cNvPr>
          <p:cNvGrpSpPr/>
          <p:nvPr/>
        </p:nvGrpSpPr>
        <p:grpSpPr>
          <a:xfrm>
            <a:off x="3598697" y="1538288"/>
            <a:ext cx="7291537" cy="802692"/>
            <a:chOff x="2332557" y="1267069"/>
            <a:chExt cx="7649700" cy="80269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AA86EB9-B351-42D4-B795-0CCF96ED44F1}"/>
                </a:ext>
              </a:extLst>
            </p:cNvPr>
            <p:cNvCxnSpPr>
              <a:stCxn id="10" idx="0"/>
              <a:endCxn id="23" idx="2"/>
            </p:cNvCxnSpPr>
            <p:nvPr/>
          </p:nvCxnSpPr>
          <p:spPr>
            <a:xfrm flipV="1">
              <a:off x="2789028" y="1728734"/>
              <a:ext cx="0" cy="3410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5FE0EFF-7CB7-4C51-833F-AE1200CDB571}"/>
                    </a:ext>
                  </a:extLst>
                </p:cNvPr>
                <p:cNvSpPr txBox="1"/>
                <p:nvPr/>
              </p:nvSpPr>
              <p:spPr>
                <a:xfrm>
                  <a:off x="2332557" y="1267069"/>
                  <a:ext cx="912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5FE0EFF-7CB7-4C51-833F-AE1200CDB5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2557" y="1267069"/>
                  <a:ext cx="912942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20D1141-6CB6-47AA-9A68-A267FFC42954}"/>
                </a:ext>
              </a:extLst>
            </p:cNvPr>
            <p:cNvCxnSpPr/>
            <p:nvPr/>
          </p:nvCxnSpPr>
          <p:spPr>
            <a:xfrm flipV="1">
              <a:off x="5033275" y="1728734"/>
              <a:ext cx="0" cy="3410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35C673F-80B7-495B-A350-58B80DEEFB71}"/>
                    </a:ext>
                  </a:extLst>
                </p:cNvPr>
                <p:cNvSpPr txBox="1"/>
                <p:nvPr/>
              </p:nvSpPr>
              <p:spPr>
                <a:xfrm>
                  <a:off x="4576804" y="1267069"/>
                  <a:ext cx="912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35C673F-80B7-495B-A350-58B80DEEF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804" y="1267069"/>
                  <a:ext cx="912942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ECB3F95-51F6-41BE-B7F2-BA99944828AC}"/>
                </a:ext>
              </a:extLst>
            </p:cNvPr>
            <p:cNvCxnSpPr/>
            <p:nvPr/>
          </p:nvCxnSpPr>
          <p:spPr>
            <a:xfrm flipV="1">
              <a:off x="7277521" y="1728734"/>
              <a:ext cx="0" cy="3410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1672D95-23A2-4899-B4FB-90CB2A367F8E}"/>
                    </a:ext>
                  </a:extLst>
                </p:cNvPr>
                <p:cNvSpPr txBox="1"/>
                <p:nvPr/>
              </p:nvSpPr>
              <p:spPr>
                <a:xfrm>
                  <a:off x="6821050" y="1267069"/>
                  <a:ext cx="912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1672D95-23A2-4899-B4FB-90CB2A367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1050" y="1267069"/>
                  <a:ext cx="912942" cy="461665"/>
                </a:xfrm>
                <a:prstGeom prst="rect">
                  <a:avLst/>
                </a:prstGeom>
                <a:blipFill>
                  <a:blip r:embed="rId19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4204D0C-CCCE-4753-A188-E0F0C0335A66}"/>
                </a:ext>
              </a:extLst>
            </p:cNvPr>
            <p:cNvCxnSpPr/>
            <p:nvPr/>
          </p:nvCxnSpPr>
          <p:spPr>
            <a:xfrm flipV="1">
              <a:off x="9525786" y="1728734"/>
              <a:ext cx="0" cy="3410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BCA1496-8D71-4FF7-85DF-ED1E8C6023F7}"/>
                    </a:ext>
                  </a:extLst>
                </p:cNvPr>
                <p:cNvSpPr txBox="1"/>
                <p:nvPr/>
              </p:nvSpPr>
              <p:spPr>
                <a:xfrm>
                  <a:off x="9069315" y="1267069"/>
                  <a:ext cx="912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BCA1496-8D71-4FF7-85DF-ED1E8C6023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9315" y="1267069"/>
                  <a:ext cx="912942" cy="461665"/>
                </a:xfrm>
                <a:prstGeom prst="rect">
                  <a:avLst/>
                </a:prstGeom>
                <a:blipFill>
                  <a:blip r:embed="rId20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32FA0D0-7C0D-4940-B060-0288C2BE4B52}"/>
              </a:ext>
            </a:extLst>
          </p:cNvPr>
          <p:cNvSpPr/>
          <p:nvPr/>
        </p:nvSpPr>
        <p:spPr>
          <a:xfrm>
            <a:off x="3598697" y="2340980"/>
            <a:ext cx="870198" cy="6090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BF7A63-0AC8-4E82-B1E3-A73C90DBC975}"/>
              </a:ext>
            </a:extLst>
          </p:cNvPr>
          <p:cNvSpPr/>
          <p:nvPr/>
        </p:nvSpPr>
        <p:spPr>
          <a:xfrm>
            <a:off x="5737867" y="2340980"/>
            <a:ext cx="870198" cy="6090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145FF4-95CD-49B9-A340-9053F6F2096E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4468894" y="2645518"/>
            <a:ext cx="126897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64D244-15AD-4271-B6BF-D16B5AE61229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6608064" y="2645518"/>
            <a:ext cx="126897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5202B0-31E5-49C7-98FA-A6E700954329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>
            <a:off x="8747233" y="2645518"/>
            <a:ext cx="127280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ED8891-D817-4B77-99CA-469BE952585B}"/>
              </a:ext>
            </a:extLst>
          </p:cNvPr>
          <p:cNvSpPr/>
          <p:nvPr/>
        </p:nvSpPr>
        <p:spPr>
          <a:xfrm>
            <a:off x="7877036" y="2340980"/>
            <a:ext cx="870198" cy="6090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524B0-0B3C-42C6-B908-B6A94EC93915}"/>
                  </a:ext>
                </a:extLst>
              </p:cNvPr>
              <p:cNvSpPr txBox="1"/>
              <p:nvPr/>
            </p:nvSpPr>
            <p:spPr>
              <a:xfrm>
                <a:off x="7862988" y="2463482"/>
                <a:ext cx="979050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[3]&lt;3&gt;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524B0-0B3C-42C6-B908-B6A94EC93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88" y="2463482"/>
                <a:ext cx="979050" cy="41331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C31CB40E-B3A7-4A1C-9B60-0CBC0687D1BB}"/>
              </a:ext>
            </a:extLst>
          </p:cNvPr>
          <p:cNvSpPr/>
          <p:nvPr/>
        </p:nvSpPr>
        <p:spPr>
          <a:xfrm>
            <a:off x="10020036" y="2340980"/>
            <a:ext cx="870198" cy="6090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DCC400-D9CE-444B-AE84-D20CFEB3DFFF}"/>
                  </a:ext>
                </a:extLst>
              </p:cNvPr>
              <p:cNvSpPr txBox="1"/>
              <p:nvPr/>
            </p:nvSpPr>
            <p:spPr>
              <a:xfrm>
                <a:off x="10038281" y="2451211"/>
                <a:ext cx="979050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[3]&lt;4&gt;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DCC400-D9CE-444B-AE84-D20CFEB3D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281" y="2451211"/>
                <a:ext cx="979050" cy="41331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C2CD74-32F9-48CA-B7E2-241585E742E4}"/>
                  </a:ext>
                </a:extLst>
              </p:cNvPr>
              <p:cNvSpPr txBox="1"/>
              <p:nvPr/>
            </p:nvSpPr>
            <p:spPr>
              <a:xfrm>
                <a:off x="3537475" y="2451211"/>
                <a:ext cx="979050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[3]&lt;1&gt;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C2CD74-32F9-48CA-B7E2-241585E74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75" y="2451211"/>
                <a:ext cx="979050" cy="41331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A983DA-7579-4E98-9E45-9327CDCD1CFA}"/>
                  </a:ext>
                </a:extLst>
              </p:cNvPr>
              <p:cNvSpPr txBox="1"/>
              <p:nvPr/>
            </p:nvSpPr>
            <p:spPr>
              <a:xfrm>
                <a:off x="5686821" y="2451211"/>
                <a:ext cx="979050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[3]&lt;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A983DA-7579-4E98-9E45-9327CDCD1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821" y="2451211"/>
                <a:ext cx="979050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521533-A90B-4C51-ACBB-0DEDFCB1D6DA}"/>
                  </a:ext>
                </a:extLst>
              </p:cNvPr>
              <p:cNvSpPr txBox="1"/>
              <p:nvPr/>
            </p:nvSpPr>
            <p:spPr>
              <a:xfrm>
                <a:off x="1758597" y="2387091"/>
                <a:ext cx="1136550" cy="477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[3]&lt;0&gt;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521533-A90B-4C51-ACBB-0DEDFCB1D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597" y="2387091"/>
                <a:ext cx="1136550" cy="47743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317F46-8F42-4141-A45A-884652B25A56}"/>
              </a:ext>
            </a:extLst>
          </p:cNvPr>
          <p:cNvCxnSpPr/>
          <p:nvPr/>
        </p:nvCxnSpPr>
        <p:spPr>
          <a:xfrm flipV="1">
            <a:off x="2887265" y="2657870"/>
            <a:ext cx="634487" cy="67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9EE9B719-D9B3-41C1-90BB-70FF3B6DC0A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74168" y="5807652"/>
            <a:ext cx="5248275" cy="857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2AA9F8D-F6DE-48B7-AD49-5BA0F6D9D4DA}"/>
                  </a:ext>
                </a:extLst>
              </p:cNvPr>
              <p:cNvSpPr txBox="1"/>
              <p:nvPr/>
            </p:nvSpPr>
            <p:spPr>
              <a:xfrm>
                <a:off x="125646" y="4223314"/>
                <a:ext cx="1454565" cy="542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2AA9F8D-F6DE-48B7-AD49-5BA0F6D9D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46" y="4223314"/>
                <a:ext cx="1454565" cy="54232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D19990C-F628-4433-8AA3-19FB2AE19703}"/>
                  </a:ext>
                </a:extLst>
              </p:cNvPr>
              <p:cNvSpPr txBox="1"/>
              <p:nvPr/>
            </p:nvSpPr>
            <p:spPr>
              <a:xfrm>
                <a:off x="80104" y="3272304"/>
                <a:ext cx="1454565" cy="542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D19990C-F628-4433-8AA3-19FB2AE19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4" y="3272304"/>
                <a:ext cx="1454565" cy="54232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F6FE7BA-FF64-40B8-9F9C-046BE79D4CC0}"/>
                  </a:ext>
                </a:extLst>
              </p:cNvPr>
              <p:cNvSpPr txBox="1"/>
              <p:nvPr/>
            </p:nvSpPr>
            <p:spPr>
              <a:xfrm>
                <a:off x="126897" y="2321294"/>
                <a:ext cx="1454565" cy="542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F6FE7BA-FF64-40B8-9F9C-046BE79D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97" y="2321294"/>
                <a:ext cx="1454565" cy="54232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9321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BF4A-ACC8-43A8-A070-2AA0BA6FB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629"/>
            <a:ext cx="10515600" cy="817499"/>
          </a:xfrm>
        </p:spPr>
        <p:txBody>
          <a:bodyPr/>
          <a:lstStyle/>
          <a:p>
            <a:r>
              <a:rPr lang="en-US"/>
              <a:t>Deep RNN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AC695749-3BB2-48D4-BDE1-6CC49FB26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5"/>
          <a:stretch/>
        </p:blipFill>
        <p:spPr>
          <a:xfrm>
            <a:off x="2065547" y="3587496"/>
            <a:ext cx="8060905" cy="3231515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DB8220C-A4B5-4DA6-8513-94253F9E0CB6}"/>
              </a:ext>
            </a:extLst>
          </p:cNvPr>
          <p:cNvGrpSpPr/>
          <p:nvPr/>
        </p:nvGrpSpPr>
        <p:grpSpPr>
          <a:xfrm>
            <a:off x="3626775" y="3106695"/>
            <a:ext cx="809970" cy="480801"/>
            <a:chOff x="3626775" y="2891048"/>
            <a:chExt cx="809970" cy="480801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4C23334-6C00-4AEC-9785-4B885E61519B}"/>
                </a:ext>
              </a:extLst>
            </p:cNvPr>
            <p:cNvSpPr/>
            <p:nvPr/>
          </p:nvSpPr>
          <p:spPr>
            <a:xfrm>
              <a:off x="3662133" y="2891048"/>
              <a:ext cx="774612" cy="4808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183E530-4226-4227-80E4-9B2B6EE3EB45}"/>
                    </a:ext>
                  </a:extLst>
                </p:cNvPr>
                <p:cNvSpPr txBox="1"/>
                <p:nvPr/>
              </p:nvSpPr>
              <p:spPr>
                <a:xfrm>
                  <a:off x="3626775" y="2929149"/>
                  <a:ext cx="774612" cy="3811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]&lt;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183E530-4226-4227-80E4-9B2B6EE3EB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775" y="2929149"/>
                  <a:ext cx="774612" cy="381130"/>
                </a:xfrm>
                <a:prstGeom prst="rect">
                  <a:avLst/>
                </a:prstGeom>
                <a:blipFill>
                  <a:blip r:embed="rId3"/>
                  <a:stretch>
                    <a:fillRect r="-86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25CF163-8868-48C0-96ED-04805597006C}"/>
              </a:ext>
            </a:extLst>
          </p:cNvPr>
          <p:cNvGrpSpPr/>
          <p:nvPr/>
        </p:nvGrpSpPr>
        <p:grpSpPr>
          <a:xfrm>
            <a:off x="3596293" y="2175573"/>
            <a:ext cx="809971" cy="480801"/>
            <a:chOff x="3626774" y="2891048"/>
            <a:chExt cx="809971" cy="480801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1D6F211-9BAC-478B-A83F-637160FB600B}"/>
                </a:ext>
              </a:extLst>
            </p:cNvPr>
            <p:cNvSpPr/>
            <p:nvPr/>
          </p:nvSpPr>
          <p:spPr>
            <a:xfrm>
              <a:off x="3662133" y="2891048"/>
              <a:ext cx="774612" cy="4808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DBC0E3B2-B91F-49A8-8B3A-372C66B364E1}"/>
                    </a:ext>
                  </a:extLst>
                </p:cNvPr>
                <p:cNvSpPr txBox="1"/>
                <p:nvPr/>
              </p:nvSpPr>
              <p:spPr>
                <a:xfrm>
                  <a:off x="3626774" y="2929149"/>
                  <a:ext cx="774613" cy="3811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]&lt;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DBC0E3B2-B91F-49A8-8B3A-372C66B364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774" y="2929149"/>
                  <a:ext cx="774613" cy="381130"/>
                </a:xfrm>
                <a:prstGeom prst="rect">
                  <a:avLst/>
                </a:prstGeom>
                <a:blipFill>
                  <a:blip r:embed="rId4"/>
                  <a:stretch>
                    <a:fillRect r="-86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F5A4CA4A-EB2B-4220-B81E-90257CBEB614}"/>
              </a:ext>
            </a:extLst>
          </p:cNvPr>
          <p:cNvCxnSpPr/>
          <p:nvPr/>
        </p:nvCxnSpPr>
        <p:spPr>
          <a:xfrm flipV="1">
            <a:off x="3994574" y="2707089"/>
            <a:ext cx="0" cy="34102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4D9EBA87-08B6-4E5E-ADCC-46A93F89D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00" b="81606"/>
          <a:stretch/>
        </p:blipFill>
        <p:spPr>
          <a:xfrm>
            <a:off x="2065546" y="929858"/>
            <a:ext cx="8060905" cy="680370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20160602-F599-4F8B-B19D-C99A0C4F3441}"/>
              </a:ext>
            </a:extLst>
          </p:cNvPr>
          <p:cNvSpPr txBox="1"/>
          <p:nvPr/>
        </p:nvSpPr>
        <p:spPr>
          <a:xfrm>
            <a:off x="3860685" y="164553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0EE80DD-0D96-420A-A936-F3FFC8324E86}"/>
              </a:ext>
            </a:extLst>
          </p:cNvPr>
          <p:cNvSpPr/>
          <p:nvPr/>
        </p:nvSpPr>
        <p:spPr>
          <a:xfrm>
            <a:off x="5521413" y="3112791"/>
            <a:ext cx="774612" cy="480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15344719-B829-4F78-9847-FF562C93200D}"/>
              </a:ext>
            </a:extLst>
          </p:cNvPr>
          <p:cNvSpPr/>
          <p:nvPr/>
        </p:nvSpPr>
        <p:spPr>
          <a:xfrm>
            <a:off x="5490932" y="2181669"/>
            <a:ext cx="774612" cy="480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14EC38D2-3D1D-4ABE-83C8-45AB8A346242}"/>
              </a:ext>
            </a:extLst>
          </p:cNvPr>
          <p:cNvCxnSpPr/>
          <p:nvPr/>
        </p:nvCxnSpPr>
        <p:spPr>
          <a:xfrm flipV="1">
            <a:off x="5853854" y="2713185"/>
            <a:ext cx="0" cy="34102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76BDFEC5-406F-4BE6-875D-7F97E76425B8}"/>
              </a:ext>
            </a:extLst>
          </p:cNvPr>
          <p:cNvSpPr txBox="1"/>
          <p:nvPr/>
        </p:nvSpPr>
        <p:spPr>
          <a:xfrm>
            <a:off x="5719965" y="165163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6AE909B8-3B6D-4272-8178-F48E2D489001}"/>
              </a:ext>
            </a:extLst>
          </p:cNvPr>
          <p:cNvSpPr/>
          <p:nvPr/>
        </p:nvSpPr>
        <p:spPr>
          <a:xfrm>
            <a:off x="7386789" y="3100599"/>
            <a:ext cx="774612" cy="480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66B807D-749D-4A19-9BA2-2E6F7F84ACA2}"/>
              </a:ext>
            </a:extLst>
          </p:cNvPr>
          <p:cNvSpPr/>
          <p:nvPr/>
        </p:nvSpPr>
        <p:spPr>
          <a:xfrm>
            <a:off x="7356308" y="2169477"/>
            <a:ext cx="774612" cy="480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8AF91F42-E579-4FCA-9BCF-F0884633A2FB}"/>
              </a:ext>
            </a:extLst>
          </p:cNvPr>
          <p:cNvCxnSpPr/>
          <p:nvPr/>
        </p:nvCxnSpPr>
        <p:spPr>
          <a:xfrm flipV="1">
            <a:off x="7719230" y="2700993"/>
            <a:ext cx="0" cy="34102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0BFA0C2B-AD07-4C26-B984-76255FCEC46F}"/>
              </a:ext>
            </a:extLst>
          </p:cNvPr>
          <p:cNvSpPr txBox="1"/>
          <p:nvPr/>
        </p:nvSpPr>
        <p:spPr>
          <a:xfrm>
            <a:off x="7585341" y="163944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5EA8EFB1-BA30-4536-B921-EEEFA5314EF1}"/>
              </a:ext>
            </a:extLst>
          </p:cNvPr>
          <p:cNvSpPr/>
          <p:nvPr/>
        </p:nvSpPr>
        <p:spPr>
          <a:xfrm>
            <a:off x="9276549" y="3124983"/>
            <a:ext cx="774612" cy="480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B80C3B8-E057-4635-9C53-5ADE4F22F2A6}"/>
              </a:ext>
            </a:extLst>
          </p:cNvPr>
          <p:cNvSpPr/>
          <p:nvPr/>
        </p:nvSpPr>
        <p:spPr>
          <a:xfrm>
            <a:off x="9246068" y="2193861"/>
            <a:ext cx="774612" cy="4808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51F7AAFE-6291-4E05-9614-700E76657EFF}"/>
              </a:ext>
            </a:extLst>
          </p:cNvPr>
          <p:cNvCxnSpPr/>
          <p:nvPr/>
        </p:nvCxnSpPr>
        <p:spPr>
          <a:xfrm flipV="1">
            <a:off x="9608990" y="2725377"/>
            <a:ext cx="0" cy="34102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01BD975A-8CBB-4CB4-AE78-86990296C783}"/>
              </a:ext>
            </a:extLst>
          </p:cNvPr>
          <p:cNvSpPr txBox="1"/>
          <p:nvPr/>
        </p:nvSpPr>
        <p:spPr>
          <a:xfrm>
            <a:off x="9475101" y="166382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282515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7A546-4629-4DA6-871F-E6F13EF6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7627"/>
          </a:xfrm>
        </p:spPr>
        <p:txBody>
          <a:bodyPr>
            <a:normAutofit fontScale="90000"/>
          </a:bodyPr>
          <a:lstStyle/>
          <a:p>
            <a:r>
              <a:rPr lang="en-US"/>
              <a:t>Word Representation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04AF77-2B6E-4FE4-8DEC-EC50E66AC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727"/>
          <a:stretch/>
        </p:blipFill>
        <p:spPr>
          <a:xfrm>
            <a:off x="47625" y="1160907"/>
            <a:ext cx="7170039" cy="5657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16B70D-08C4-4261-B2D4-308159D942E4}"/>
                  </a:ext>
                </a:extLst>
              </p:cNvPr>
              <p:cNvSpPr txBox="1"/>
              <p:nvPr/>
            </p:nvSpPr>
            <p:spPr>
              <a:xfrm>
                <a:off x="448798" y="6373225"/>
                <a:ext cx="778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5391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16B70D-08C4-4261-B2D4-308159D94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98" y="6373225"/>
                <a:ext cx="77880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2EB059-CE73-4682-AE63-5F566A8C55E2}"/>
                  </a:ext>
                </a:extLst>
              </p:cNvPr>
              <p:cNvSpPr txBox="1"/>
              <p:nvPr/>
            </p:nvSpPr>
            <p:spPr>
              <a:xfrm>
                <a:off x="1503406" y="6373225"/>
                <a:ext cx="778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9853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2EB059-CE73-4682-AE63-5F566A8C5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06" y="6373225"/>
                <a:ext cx="7788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8477825-D751-437E-A915-826CDAABA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37" t="26328" r="765" b="46521"/>
          <a:stretch/>
        </p:blipFill>
        <p:spPr>
          <a:xfrm>
            <a:off x="7437120" y="2548128"/>
            <a:ext cx="4608576" cy="1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062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BADC154-6A50-4951-A7E3-345326171427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Featurized representation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E44C67-4685-4DD3-A359-8602D3E3C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215196"/>
              </p:ext>
            </p:extLst>
          </p:nvPr>
        </p:nvGraphicFramePr>
        <p:xfrm>
          <a:off x="1219200" y="1524000"/>
          <a:ext cx="9220197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7171">
                  <a:extLst>
                    <a:ext uri="{9D8B030D-6E8A-4147-A177-3AD203B41FA5}">
                      <a16:colId xmlns:a16="http://schemas.microsoft.com/office/drawing/2014/main" val="2790973798"/>
                    </a:ext>
                  </a:extLst>
                </a:gridCol>
                <a:gridCol w="1317171">
                  <a:extLst>
                    <a:ext uri="{9D8B030D-6E8A-4147-A177-3AD203B41FA5}">
                      <a16:colId xmlns:a16="http://schemas.microsoft.com/office/drawing/2014/main" val="495174794"/>
                    </a:ext>
                  </a:extLst>
                </a:gridCol>
                <a:gridCol w="1317171">
                  <a:extLst>
                    <a:ext uri="{9D8B030D-6E8A-4147-A177-3AD203B41FA5}">
                      <a16:colId xmlns:a16="http://schemas.microsoft.com/office/drawing/2014/main" val="657267438"/>
                    </a:ext>
                  </a:extLst>
                </a:gridCol>
                <a:gridCol w="1317171">
                  <a:extLst>
                    <a:ext uri="{9D8B030D-6E8A-4147-A177-3AD203B41FA5}">
                      <a16:colId xmlns:a16="http://schemas.microsoft.com/office/drawing/2014/main" val="3623113498"/>
                    </a:ext>
                  </a:extLst>
                </a:gridCol>
                <a:gridCol w="1317171">
                  <a:extLst>
                    <a:ext uri="{9D8B030D-6E8A-4147-A177-3AD203B41FA5}">
                      <a16:colId xmlns:a16="http://schemas.microsoft.com/office/drawing/2014/main" val="711084447"/>
                    </a:ext>
                  </a:extLst>
                </a:gridCol>
                <a:gridCol w="1317171">
                  <a:extLst>
                    <a:ext uri="{9D8B030D-6E8A-4147-A177-3AD203B41FA5}">
                      <a16:colId xmlns:a16="http://schemas.microsoft.com/office/drawing/2014/main" val="1373681417"/>
                    </a:ext>
                  </a:extLst>
                </a:gridCol>
                <a:gridCol w="1317171">
                  <a:extLst>
                    <a:ext uri="{9D8B030D-6E8A-4147-A177-3AD203B41FA5}">
                      <a16:colId xmlns:a16="http://schemas.microsoft.com/office/drawing/2014/main" val="2338966794"/>
                    </a:ext>
                  </a:extLst>
                </a:gridCol>
              </a:tblGrid>
              <a:tr h="363024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Man</a:t>
                      </a:r>
                    </a:p>
                    <a:p>
                      <a:pPr algn="ctr"/>
                      <a:r>
                        <a:rPr lang="en-US" sz="2400"/>
                        <a:t>(5391)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Woman </a:t>
                      </a:r>
                    </a:p>
                    <a:p>
                      <a:pPr algn="ctr"/>
                      <a:r>
                        <a:rPr lang="en-US" sz="2400"/>
                        <a:t>(9853)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King</a:t>
                      </a:r>
                    </a:p>
                    <a:p>
                      <a:pPr algn="ctr"/>
                      <a:r>
                        <a:rPr lang="en-US" sz="2400"/>
                        <a:t>(4914)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Queen</a:t>
                      </a:r>
                    </a:p>
                    <a:p>
                      <a:pPr algn="ctr"/>
                      <a:r>
                        <a:rPr lang="en-US" sz="2400"/>
                        <a:t>(7157)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Apple</a:t>
                      </a:r>
                    </a:p>
                    <a:p>
                      <a:pPr algn="ctr"/>
                      <a:r>
                        <a:rPr lang="en-US" sz="2400"/>
                        <a:t>(456)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Orange</a:t>
                      </a:r>
                    </a:p>
                    <a:p>
                      <a:pPr algn="ctr"/>
                      <a:r>
                        <a:rPr lang="en-US" sz="2400"/>
                        <a:t>(6257)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89683"/>
                  </a:ext>
                </a:extLst>
              </a:tr>
              <a:tr h="363024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-1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-0.95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0.97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0.00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0.01</a:t>
                      </a:r>
                      <a:endParaRPr lang="en-US" sz="24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82500"/>
                  </a:ext>
                </a:extLst>
              </a:tr>
              <a:tr h="363024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Royal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0.01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0.02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0.93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0.95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-0.01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0.00</a:t>
                      </a:r>
                      <a:endParaRPr lang="en-US" sz="24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83427"/>
                  </a:ext>
                </a:extLst>
              </a:tr>
              <a:tr h="363024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0.03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0.02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0.7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0.69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0.03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-0.02</a:t>
                      </a:r>
                      <a:endParaRPr lang="en-US" sz="24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120669"/>
                  </a:ext>
                </a:extLst>
              </a:tr>
              <a:tr h="394044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0.04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0.01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0.02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0.01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0.95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0.97</a:t>
                      </a:r>
                      <a:endParaRPr lang="en-US" sz="24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323285"/>
                  </a:ext>
                </a:extLst>
              </a:tr>
              <a:tr h="363024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254416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BE350D-3CBE-40D1-8327-C70C012FD145}"/>
              </a:ext>
            </a:extLst>
          </p:cNvPr>
          <p:cNvCxnSpPr/>
          <p:nvPr/>
        </p:nvCxnSpPr>
        <p:spPr>
          <a:xfrm>
            <a:off x="914400" y="1524000"/>
            <a:ext cx="0" cy="27432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4AE6B6-16F6-49EB-A185-E7ED24BFF540}"/>
              </a:ext>
            </a:extLst>
          </p:cNvPr>
          <p:cNvSpPr txBox="1"/>
          <p:nvPr/>
        </p:nvSpPr>
        <p:spPr>
          <a:xfrm>
            <a:off x="324906" y="271093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049DE5-0D7B-47F9-A69F-6D3D3D1F81C7}"/>
                  </a:ext>
                </a:extLst>
              </p:cNvPr>
              <p:cNvSpPr txBox="1"/>
              <p:nvPr/>
            </p:nvSpPr>
            <p:spPr>
              <a:xfrm>
                <a:off x="2584704" y="4913376"/>
                <a:ext cx="10498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5391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049DE5-0D7B-47F9-A69F-6D3D3D1F8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704" y="4913376"/>
                <a:ext cx="104983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17073-8C36-4EC9-89F8-17E7C5F6DDE1}"/>
                  </a:ext>
                </a:extLst>
              </p:cNvPr>
              <p:cNvSpPr txBox="1"/>
              <p:nvPr/>
            </p:nvSpPr>
            <p:spPr>
              <a:xfrm>
                <a:off x="3956304" y="4913376"/>
                <a:ext cx="10498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9853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17073-8C36-4EC9-89F8-17E7C5F6D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304" y="4913376"/>
                <a:ext cx="104983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61CEB23-DBAD-4E3E-8F1F-19E5CD6400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137" t="26328" r="765" b="46521"/>
          <a:stretch/>
        </p:blipFill>
        <p:spPr>
          <a:xfrm>
            <a:off x="5829298" y="4913376"/>
            <a:ext cx="4608576" cy="15361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1BB133-7FB2-4557-8CEF-8CDE7261B3AB}"/>
              </a:ext>
            </a:extLst>
          </p:cNvPr>
          <p:cNvSpPr/>
          <p:nvPr/>
        </p:nvSpPr>
        <p:spPr>
          <a:xfrm>
            <a:off x="1217674" y="3706368"/>
            <a:ext cx="9220197" cy="45110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278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A083-9331-484B-B3D9-6884D189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Visualizing word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EEFD8-DDAC-41E7-BA9B-A081D986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7" y="1690688"/>
            <a:ext cx="5667240" cy="4241289"/>
          </a:xfrm>
          <a:prstGeom prst="rect">
            <a:avLst/>
          </a:prstGeom>
        </p:spPr>
      </p:pic>
      <p:pic>
        <p:nvPicPr>
          <p:cNvPr id="14338" name="Picture 2" descr="3D box shapes">
            <a:extLst>
              <a:ext uri="{FF2B5EF4-FFF2-40B4-BE49-F238E27FC236}">
                <a16:creationId xmlns:a16="http://schemas.microsoft.com/office/drawing/2014/main" id="{415E3C0E-2D42-4F70-A210-7854A7ED8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7" t="23288" r="18821" b="1590"/>
          <a:stretch/>
        </p:blipFill>
        <p:spPr bwMode="auto">
          <a:xfrm>
            <a:off x="7916890" y="1761514"/>
            <a:ext cx="2828544" cy="251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D598E9-A781-40FA-8D79-6E50285692FF}"/>
              </a:ext>
            </a:extLst>
          </p:cNvPr>
          <p:cNvSpPr txBox="1"/>
          <p:nvPr/>
        </p:nvSpPr>
        <p:spPr>
          <a:xfrm>
            <a:off x="7059168" y="4943626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F613EF-777A-4A3F-95BD-07E29B0CB35F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412791" y="3684802"/>
            <a:ext cx="1914089" cy="1258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EFC19A5-B28A-4FCE-9CF2-BF2DCACBB223}"/>
              </a:ext>
            </a:extLst>
          </p:cNvPr>
          <p:cNvSpPr txBox="1"/>
          <p:nvPr/>
        </p:nvSpPr>
        <p:spPr>
          <a:xfrm>
            <a:off x="9989882" y="4927060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orange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477B7E-1E4C-4C70-931F-C242AF92C07F}"/>
              </a:ext>
            </a:extLst>
          </p:cNvPr>
          <p:cNvCxnSpPr>
            <a:cxnSpLocks/>
          </p:cNvCxnSpPr>
          <p:nvPr/>
        </p:nvCxnSpPr>
        <p:spPr>
          <a:xfrm flipH="1" flipV="1">
            <a:off x="9500234" y="3657557"/>
            <a:ext cx="585380" cy="1253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F27D57-40ED-4D31-A1E5-887E0302A2CA}"/>
              </a:ext>
            </a:extLst>
          </p:cNvPr>
          <p:cNvSpPr txBox="1"/>
          <p:nvPr/>
        </p:nvSpPr>
        <p:spPr>
          <a:xfrm>
            <a:off x="7998170" y="4927060"/>
            <a:ext cx="46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F6DDEE-B618-4262-B63B-F719F71B7C30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231151" y="3017290"/>
            <a:ext cx="320772" cy="1909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2A7C0F0-846F-46FE-8E20-DA98F24C6DB6}"/>
              </a:ext>
            </a:extLst>
          </p:cNvPr>
          <p:cNvSpPr txBox="1"/>
          <p:nvPr/>
        </p:nvSpPr>
        <p:spPr>
          <a:xfrm>
            <a:off x="8488407" y="492706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D677BE-37A9-4A1F-AC53-0C0C6B08BA21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8692116" y="3017290"/>
            <a:ext cx="64955" cy="1909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F7D9D6-A535-4B88-A453-4B1DA7DF0F9B}"/>
              </a:ext>
            </a:extLst>
          </p:cNvPr>
          <p:cNvSpPr/>
          <p:nvPr/>
        </p:nvSpPr>
        <p:spPr>
          <a:xfrm>
            <a:off x="8538966" y="295500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                        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69F3557-965C-4157-BB1F-EA46E2559FBE}"/>
              </a:ext>
            </a:extLst>
          </p:cNvPr>
          <p:cNvSpPr/>
          <p:nvPr/>
        </p:nvSpPr>
        <p:spPr>
          <a:xfrm>
            <a:off x="8665966" y="294992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                        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C0A463A-55CA-456B-9975-644AE87A8E4D}"/>
              </a:ext>
            </a:extLst>
          </p:cNvPr>
          <p:cNvSpPr/>
          <p:nvPr/>
        </p:nvSpPr>
        <p:spPr>
          <a:xfrm>
            <a:off x="9453366" y="35925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                        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31A498D-477E-4A0F-B805-1B3711C172D0}"/>
              </a:ext>
            </a:extLst>
          </p:cNvPr>
          <p:cNvSpPr/>
          <p:nvPr/>
        </p:nvSpPr>
        <p:spPr>
          <a:xfrm>
            <a:off x="9357583" y="362556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                       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00A7F7-B684-4879-9558-F3FD52DF2E4A}"/>
              </a:ext>
            </a:extLst>
          </p:cNvPr>
          <p:cNvSpPr txBox="1"/>
          <p:nvPr/>
        </p:nvSpPr>
        <p:spPr>
          <a:xfrm>
            <a:off x="6563425" y="5448391"/>
            <a:ext cx="492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Each word is embedded to 300 dimensional space.</a:t>
            </a:r>
          </a:p>
        </p:txBody>
      </p:sp>
    </p:spTree>
    <p:extLst>
      <p:ext uri="{BB962C8B-B14F-4D97-AF65-F5344CB8AC3E}">
        <p14:creationId xmlns:p14="http://schemas.microsoft.com/office/powerpoint/2010/main" val="39231960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7817A-FB46-4BD3-9C32-5402A231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 entity recognition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6488C-B852-45A7-8284-F637223CCB40}"/>
              </a:ext>
            </a:extLst>
          </p:cNvPr>
          <p:cNvSpPr txBox="1"/>
          <p:nvPr/>
        </p:nvSpPr>
        <p:spPr>
          <a:xfrm>
            <a:off x="996203" y="3817418"/>
            <a:ext cx="10849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Sally       Johnson           is                an           </a:t>
            </a:r>
            <a:r>
              <a:rPr lang="en-US" sz="2800" i="1" dirty="0">
                <a:latin typeface="Century Schoolbook" charset="0"/>
                <a:ea typeface="Century Schoolbook" charset="0"/>
                <a:cs typeface="Century Schoolbook" charset="0"/>
              </a:rPr>
              <a:t>orange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  farmer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7CC1EA-B032-4B2F-9825-325B947589E6}"/>
              </a:ext>
            </a:extLst>
          </p:cNvPr>
          <p:cNvGrpSpPr/>
          <p:nvPr/>
        </p:nvGrpSpPr>
        <p:grpSpPr>
          <a:xfrm>
            <a:off x="809375" y="1571618"/>
            <a:ext cx="10457538" cy="2220710"/>
            <a:chOff x="1683051" y="2538314"/>
            <a:chExt cx="7896710" cy="222071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23CE134-1B57-4C14-B444-E18DE6405868}"/>
                </a:ext>
              </a:extLst>
            </p:cNvPr>
            <p:cNvCxnSpPr/>
            <p:nvPr/>
          </p:nvCxnSpPr>
          <p:spPr>
            <a:xfrm flipV="1">
              <a:off x="211914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5F0568D-7EE0-41B2-B1BF-9F215C9DFF34}"/>
                </a:ext>
              </a:extLst>
            </p:cNvPr>
            <p:cNvCxnSpPr/>
            <p:nvPr/>
          </p:nvCxnSpPr>
          <p:spPr>
            <a:xfrm flipV="1">
              <a:off x="3531514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346AC1-D98C-489C-8243-D790BC611D09}"/>
                    </a:ext>
                  </a:extLst>
                </p:cNvPr>
                <p:cNvSpPr txBox="1"/>
                <p:nvPr/>
              </p:nvSpPr>
              <p:spPr>
                <a:xfrm>
                  <a:off x="1683051" y="2553009"/>
                  <a:ext cx="8721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3051" y="2553009"/>
                  <a:ext cx="872177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0A61270-A1E9-4AE8-8C47-450AEED782D0}"/>
                    </a:ext>
                  </a:extLst>
                </p:cNvPr>
                <p:cNvSpPr txBox="1"/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1CFEE12-C789-4127-B7C1-BF1C121E3FA6}"/>
                </a:ext>
              </a:extLst>
            </p:cNvPr>
            <p:cNvCxnSpPr/>
            <p:nvPr/>
          </p:nvCxnSpPr>
          <p:spPr>
            <a:xfrm>
              <a:off x="2660160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65ABC1B-62B9-49BB-8F6F-988806E11F4A}"/>
                </a:ext>
              </a:extLst>
            </p:cNvPr>
            <p:cNvCxnSpPr/>
            <p:nvPr/>
          </p:nvCxnSpPr>
          <p:spPr>
            <a:xfrm>
              <a:off x="399661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5AAF7BF-0F3C-45A7-A7BF-9A923E7CEB5A}"/>
                </a:ext>
              </a:extLst>
            </p:cNvPr>
            <p:cNvCxnSpPr/>
            <p:nvPr/>
          </p:nvCxnSpPr>
          <p:spPr>
            <a:xfrm flipV="1">
              <a:off x="4943888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A58C20E-C0F7-4CD7-9AB5-071889DA5C14}"/>
                    </a:ext>
                  </a:extLst>
                </p:cNvPr>
                <p:cNvSpPr txBox="1"/>
                <p:nvPr/>
              </p:nvSpPr>
              <p:spPr>
                <a:xfrm>
                  <a:off x="4548388" y="2551731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8388" y="2551731"/>
                  <a:ext cx="74740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CD164D7-DA17-4A3A-B6BD-9FC33A317BC4}"/>
                </a:ext>
              </a:extLst>
            </p:cNvPr>
            <p:cNvCxnSpPr/>
            <p:nvPr/>
          </p:nvCxnSpPr>
          <p:spPr>
            <a:xfrm>
              <a:off x="5452514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E7A31B-8E58-472F-AAF7-0B02958AA5DD}"/>
                </a:ext>
              </a:extLst>
            </p:cNvPr>
            <p:cNvSpPr/>
            <p:nvPr/>
          </p:nvSpPr>
          <p:spPr>
            <a:xfrm>
              <a:off x="1756406" y="3539345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82B149-3D8B-4F07-B9F8-098D1C58C92B}"/>
                </a:ext>
              </a:extLst>
            </p:cNvPr>
            <p:cNvSpPr/>
            <p:nvPr/>
          </p:nvSpPr>
          <p:spPr>
            <a:xfrm>
              <a:off x="3121603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B2A535-1305-4F32-A007-7A05E08E2C77}"/>
                </a:ext>
              </a:extLst>
            </p:cNvPr>
            <p:cNvSpPr/>
            <p:nvPr/>
          </p:nvSpPr>
          <p:spPr>
            <a:xfrm>
              <a:off x="453081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0CCF367-B8D9-4160-8B9C-E253503CF5C2}"/>
                </a:ext>
              </a:extLst>
            </p:cNvPr>
            <p:cNvCxnSpPr/>
            <p:nvPr/>
          </p:nvCxnSpPr>
          <p:spPr>
            <a:xfrm flipV="1">
              <a:off x="6356262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2314A4-9F2D-4C49-B4B6-9BCCF3E145A4}"/>
                </a:ext>
              </a:extLst>
            </p:cNvPr>
            <p:cNvCxnSpPr/>
            <p:nvPr/>
          </p:nvCxnSpPr>
          <p:spPr>
            <a:xfrm flipV="1">
              <a:off x="776863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591B760-CD45-4A48-9147-79D3DA1B7E49}"/>
                    </a:ext>
                  </a:extLst>
                </p:cNvPr>
                <p:cNvSpPr txBox="1"/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265F65-9E9C-4BDA-8AF2-DEEFC85C0988}"/>
                    </a:ext>
                  </a:extLst>
                </p:cNvPr>
                <p:cNvSpPr txBox="1"/>
                <p:nvPr/>
              </p:nvSpPr>
              <p:spPr>
                <a:xfrm>
                  <a:off x="7409310" y="2548841"/>
                  <a:ext cx="747401" cy="4658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310" y="2548841"/>
                  <a:ext cx="747401" cy="46583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F8B3F38-9EC2-4739-8A5F-D7F2D69E5B6D}"/>
                </a:ext>
              </a:extLst>
            </p:cNvPr>
            <p:cNvCxnSpPr/>
            <p:nvPr/>
          </p:nvCxnSpPr>
          <p:spPr>
            <a:xfrm>
              <a:off x="684068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982BBBC-6F27-4313-A454-44628D1F8FFF}"/>
                </a:ext>
              </a:extLst>
            </p:cNvPr>
            <p:cNvCxnSpPr/>
            <p:nvPr/>
          </p:nvCxnSpPr>
          <p:spPr>
            <a:xfrm>
              <a:off x="8244868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C7D4529-6617-4D44-A712-53C372A7AD46}"/>
                </a:ext>
              </a:extLst>
            </p:cNvPr>
            <p:cNvCxnSpPr/>
            <p:nvPr/>
          </p:nvCxnSpPr>
          <p:spPr>
            <a:xfrm flipV="1">
              <a:off x="918101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097D3B1-52DA-4AFA-BF39-B14CA0B90B8B}"/>
                    </a:ext>
                  </a:extLst>
                </p:cNvPr>
                <p:cNvSpPr txBox="1"/>
                <p:nvPr/>
              </p:nvSpPr>
              <p:spPr>
                <a:xfrm>
                  <a:off x="8832360" y="2551151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2360" y="2551151"/>
                  <a:ext cx="747401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35E989-4DD4-4341-A731-EE4ED5982407}"/>
                </a:ext>
              </a:extLst>
            </p:cNvPr>
            <p:cNvSpPr/>
            <p:nvPr/>
          </p:nvSpPr>
          <p:spPr>
            <a:xfrm>
              <a:off x="7324703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6F851B-25D7-4B09-8B87-9DD694867291}"/>
                </a:ext>
              </a:extLst>
            </p:cNvPr>
            <p:cNvSpPr/>
            <p:nvPr/>
          </p:nvSpPr>
          <p:spPr>
            <a:xfrm>
              <a:off x="873139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1301056-5C56-4B46-8F2D-D4DE5A13AB96}"/>
                </a:ext>
              </a:extLst>
            </p:cNvPr>
            <p:cNvSpPr/>
            <p:nvPr/>
          </p:nvSpPr>
          <p:spPr>
            <a:xfrm>
              <a:off x="598471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160E086-7135-4708-A7D4-617BDDE728CB}"/>
                </a:ext>
              </a:extLst>
            </p:cNvPr>
            <p:cNvCxnSpPr/>
            <p:nvPr/>
          </p:nvCxnSpPr>
          <p:spPr>
            <a:xfrm flipV="1">
              <a:off x="214419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4BEF1AE-4189-41F6-B403-947A6AC5900C}"/>
                </a:ext>
              </a:extLst>
            </p:cNvPr>
            <p:cNvCxnSpPr/>
            <p:nvPr/>
          </p:nvCxnSpPr>
          <p:spPr>
            <a:xfrm flipV="1">
              <a:off x="3556565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85EBC93-ED58-4440-8A92-E7D5C848F266}"/>
                </a:ext>
              </a:extLst>
            </p:cNvPr>
            <p:cNvCxnSpPr/>
            <p:nvPr/>
          </p:nvCxnSpPr>
          <p:spPr>
            <a:xfrm flipV="1">
              <a:off x="4968939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7AE9B94-21A3-453E-89B0-76A7BBC804FA}"/>
                </a:ext>
              </a:extLst>
            </p:cNvPr>
            <p:cNvCxnSpPr/>
            <p:nvPr/>
          </p:nvCxnSpPr>
          <p:spPr>
            <a:xfrm flipV="1">
              <a:off x="6381313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8CD0E30-BDDC-4643-9310-08EF9BA16583}"/>
                </a:ext>
              </a:extLst>
            </p:cNvPr>
            <p:cNvCxnSpPr/>
            <p:nvPr/>
          </p:nvCxnSpPr>
          <p:spPr>
            <a:xfrm flipV="1">
              <a:off x="779368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D78FD43-93E2-4ABE-A7CB-87E22F68922E}"/>
                </a:ext>
              </a:extLst>
            </p:cNvPr>
            <p:cNvCxnSpPr/>
            <p:nvPr/>
          </p:nvCxnSpPr>
          <p:spPr>
            <a:xfrm flipV="1">
              <a:off x="920606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44E39A4-F9D5-49A1-B38C-D17159B07B27}"/>
              </a:ext>
            </a:extLst>
          </p:cNvPr>
          <p:cNvSpPr txBox="1"/>
          <p:nvPr/>
        </p:nvSpPr>
        <p:spPr>
          <a:xfrm>
            <a:off x="931653" y="4436382"/>
            <a:ext cx="10780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Robert        Lin               is                an            </a:t>
            </a:r>
            <a:r>
              <a:rPr lang="en-US" sz="2800" i="1" dirty="0">
                <a:latin typeface="Century Schoolbook" charset="0"/>
                <a:ea typeface="Century Schoolbook" charset="0"/>
                <a:cs typeface="Century Schoolbook" charset="0"/>
              </a:rPr>
              <a:t>apple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    farmer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6F24C5-55B8-4B82-BB56-0C679C9F3643}"/>
              </a:ext>
            </a:extLst>
          </p:cNvPr>
          <p:cNvSpPr txBox="1"/>
          <p:nvPr/>
        </p:nvSpPr>
        <p:spPr>
          <a:xfrm>
            <a:off x="906518" y="5085341"/>
            <a:ext cx="11197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Johnson     Sally              is                a            durian        cultivator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166AB-344F-4628-B2DC-FE169C33AEAA}"/>
              </a:ext>
            </a:extLst>
          </p:cNvPr>
          <p:cNvSpPr txBox="1"/>
          <p:nvPr/>
        </p:nvSpPr>
        <p:spPr>
          <a:xfrm>
            <a:off x="906518" y="5937813"/>
            <a:ext cx="5983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Word embedding dataset: 100B words</a:t>
            </a:r>
          </a:p>
          <a:p>
            <a:r>
              <a:rPr lang="en-US" sz="2000"/>
              <a:t>Name entity recognition: 100k words (transfer learning)</a:t>
            </a:r>
          </a:p>
        </p:txBody>
      </p:sp>
    </p:spTree>
    <p:extLst>
      <p:ext uri="{BB962C8B-B14F-4D97-AF65-F5344CB8AC3E}">
        <p14:creationId xmlns:p14="http://schemas.microsoft.com/office/powerpoint/2010/main" val="24251665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B5D0-5A43-43B0-90A4-AE8B3C36A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1921E-DA12-4A1A-BF89-C1224AFD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566737"/>
            <a:ext cx="1199197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599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A0FD2-19E3-4763-9945-16849170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Analogies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A546E9-DBA2-4B82-BE65-E8854107D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305603"/>
              </p:ext>
            </p:extLst>
          </p:nvPr>
        </p:nvGraphicFramePr>
        <p:xfrm>
          <a:off x="1219200" y="1524000"/>
          <a:ext cx="9220197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7171">
                  <a:extLst>
                    <a:ext uri="{9D8B030D-6E8A-4147-A177-3AD203B41FA5}">
                      <a16:colId xmlns:a16="http://schemas.microsoft.com/office/drawing/2014/main" val="2790973798"/>
                    </a:ext>
                  </a:extLst>
                </a:gridCol>
                <a:gridCol w="1317171">
                  <a:extLst>
                    <a:ext uri="{9D8B030D-6E8A-4147-A177-3AD203B41FA5}">
                      <a16:colId xmlns:a16="http://schemas.microsoft.com/office/drawing/2014/main" val="495174794"/>
                    </a:ext>
                  </a:extLst>
                </a:gridCol>
                <a:gridCol w="1317171">
                  <a:extLst>
                    <a:ext uri="{9D8B030D-6E8A-4147-A177-3AD203B41FA5}">
                      <a16:colId xmlns:a16="http://schemas.microsoft.com/office/drawing/2014/main" val="657267438"/>
                    </a:ext>
                  </a:extLst>
                </a:gridCol>
                <a:gridCol w="1317171">
                  <a:extLst>
                    <a:ext uri="{9D8B030D-6E8A-4147-A177-3AD203B41FA5}">
                      <a16:colId xmlns:a16="http://schemas.microsoft.com/office/drawing/2014/main" val="3623113498"/>
                    </a:ext>
                  </a:extLst>
                </a:gridCol>
                <a:gridCol w="1317171">
                  <a:extLst>
                    <a:ext uri="{9D8B030D-6E8A-4147-A177-3AD203B41FA5}">
                      <a16:colId xmlns:a16="http://schemas.microsoft.com/office/drawing/2014/main" val="711084447"/>
                    </a:ext>
                  </a:extLst>
                </a:gridCol>
                <a:gridCol w="1317171">
                  <a:extLst>
                    <a:ext uri="{9D8B030D-6E8A-4147-A177-3AD203B41FA5}">
                      <a16:colId xmlns:a16="http://schemas.microsoft.com/office/drawing/2014/main" val="1373681417"/>
                    </a:ext>
                  </a:extLst>
                </a:gridCol>
                <a:gridCol w="1317171">
                  <a:extLst>
                    <a:ext uri="{9D8B030D-6E8A-4147-A177-3AD203B41FA5}">
                      <a16:colId xmlns:a16="http://schemas.microsoft.com/office/drawing/2014/main" val="2338966794"/>
                    </a:ext>
                  </a:extLst>
                </a:gridCol>
              </a:tblGrid>
              <a:tr h="363024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Man</a:t>
                      </a:r>
                    </a:p>
                    <a:p>
                      <a:pPr algn="ctr"/>
                      <a:r>
                        <a:rPr lang="en-US" sz="2400"/>
                        <a:t>(5391)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Woman </a:t>
                      </a:r>
                    </a:p>
                    <a:p>
                      <a:pPr algn="ctr"/>
                      <a:r>
                        <a:rPr lang="en-US" sz="2400"/>
                        <a:t>(9853)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King</a:t>
                      </a:r>
                    </a:p>
                    <a:p>
                      <a:pPr algn="ctr"/>
                      <a:r>
                        <a:rPr lang="en-US" sz="2400"/>
                        <a:t>(4914)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Queen</a:t>
                      </a:r>
                    </a:p>
                    <a:p>
                      <a:pPr algn="ctr"/>
                      <a:r>
                        <a:rPr lang="en-US" sz="2400"/>
                        <a:t>(7157)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Apple</a:t>
                      </a:r>
                    </a:p>
                    <a:p>
                      <a:pPr algn="ctr"/>
                      <a:r>
                        <a:rPr lang="en-US" sz="2400"/>
                        <a:t>(456)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Orange</a:t>
                      </a:r>
                    </a:p>
                    <a:p>
                      <a:pPr algn="ctr"/>
                      <a:r>
                        <a:rPr lang="en-US" sz="2400"/>
                        <a:t>(6257)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89683"/>
                  </a:ext>
                </a:extLst>
              </a:tr>
              <a:tr h="363024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-1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-0.95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0.97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0.00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0.01</a:t>
                      </a:r>
                      <a:endParaRPr lang="en-US" sz="24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82500"/>
                  </a:ext>
                </a:extLst>
              </a:tr>
              <a:tr h="363024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Royal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0.01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0.02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0.93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0.95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-0.01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0.00</a:t>
                      </a:r>
                      <a:endParaRPr lang="en-US" sz="24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83427"/>
                  </a:ext>
                </a:extLst>
              </a:tr>
              <a:tr h="363024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0.03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0.02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0.7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0.69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0.03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-0.02</a:t>
                      </a:r>
                      <a:endParaRPr lang="en-US" sz="24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120669"/>
                  </a:ext>
                </a:extLst>
              </a:tr>
              <a:tr h="394044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0.04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0.01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0.02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0.01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0.95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0.97</a:t>
                      </a:r>
                      <a:endParaRPr lang="en-US" sz="24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323285"/>
                  </a:ext>
                </a:extLst>
              </a:tr>
              <a:tr h="363024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2544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031470-190E-4AD6-9F25-012ABA1C8560}"/>
                  </a:ext>
                </a:extLst>
              </p:cNvPr>
              <p:cNvSpPr txBox="1"/>
              <p:nvPr/>
            </p:nvSpPr>
            <p:spPr>
              <a:xfrm>
                <a:off x="537258" y="5791835"/>
                <a:ext cx="35492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Man -&gt; Woman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/>
                  <a:t> King -&gt; 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031470-190E-4AD6-9F25-012ABA1C8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58" y="5791835"/>
                <a:ext cx="3549241" cy="461665"/>
              </a:xfrm>
              <a:prstGeom prst="rect">
                <a:avLst/>
              </a:prstGeom>
              <a:blipFill>
                <a:blip r:embed="rId3"/>
                <a:stretch>
                  <a:fillRect l="-2577" t="-10526" r="-189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0E354-7861-442F-9A04-ED293F822A39}"/>
                  </a:ext>
                </a:extLst>
              </p:cNvPr>
              <p:cNvSpPr txBox="1"/>
              <p:nvPr/>
            </p:nvSpPr>
            <p:spPr>
              <a:xfrm>
                <a:off x="2619428" y="4632960"/>
                <a:ext cx="104983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5391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0E354-7861-442F-9A04-ED293F822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428" y="4632960"/>
                <a:ext cx="1049838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73B726-55F0-45BC-9E67-C105626E7FA6}"/>
                  </a:ext>
                </a:extLst>
              </p:cNvPr>
              <p:cNvSpPr txBox="1"/>
              <p:nvPr/>
            </p:nvSpPr>
            <p:spPr>
              <a:xfrm>
                <a:off x="6579911" y="4966528"/>
                <a:ext cx="4565545" cy="491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𝑤𝑜𝑚𝑎𝑛</m:t>
                        </m:r>
                      </m:sub>
                    </m:sSub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𝑘𝑖𝑛𝑔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𝑞𝑢𝑒𝑒𝑛</m:t>
                        </m:r>
                      </m:sub>
                    </m:sSub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73B726-55F0-45BC-9E67-C105626E7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911" y="4966528"/>
                <a:ext cx="4565545" cy="491738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4FBDB3-045C-48B4-81ED-B529E652A917}"/>
                  </a:ext>
                </a:extLst>
              </p:cNvPr>
              <p:cNvSpPr txBox="1"/>
              <p:nvPr/>
            </p:nvSpPr>
            <p:spPr>
              <a:xfrm>
                <a:off x="6579910" y="5791834"/>
                <a:ext cx="4107471" cy="491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𝑤𝑜𝑚𝑎𝑛</m:t>
                        </m:r>
                      </m:sub>
                    </m:sSub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𝑘𝑖𝑛𝑔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sub>
                    </m:sSub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4FBDB3-045C-48B4-81ED-B529E652A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910" y="5791834"/>
                <a:ext cx="4107471" cy="491738"/>
              </a:xfrm>
              <a:prstGeom prst="rect">
                <a:avLst/>
              </a:prstGeom>
              <a:blipFill>
                <a:blip r:embed="rId6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092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49B90-CAA3-4570-909D-CB1A6305F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DA638-0916-4CAC-8D38-449CE7FE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433387"/>
            <a:ext cx="11229975" cy="5991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5AE35F-480C-40AE-B080-308A8CEF3D3F}"/>
                  </a:ext>
                </a:extLst>
              </p:cNvPr>
              <p:cNvSpPr txBox="1"/>
              <p:nvPr/>
            </p:nvSpPr>
            <p:spPr>
              <a:xfrm>
                <a:off x="5259730" y="3228944"/>
                <a:ext cx="6094070" cy="500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𝑠𝑖𝑚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𝑘𝑖𝑛𝑔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𝑚𝑎𝑛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000" i="1" baseline="-25000">
                              <a:latin typeface="Cambria Math" panose="02040503050406030204" pitchFamily="18" charset="0"/>
                            </a:rPr>
                            <m:t>𝑤𝑜𝑚𝑎𝑛</m:t>
                          </m:r>
                          <m:r>
                            <a:rPr lang="en-US" sz="2000" i="1" baseline="-25000"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func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5AE35F-480C-40AE-B080-308A8CEF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730" y="3228944"/>
                <a:ext cx="6094070" cy="500330"/>
              </a:xfrm>
              <a:prstGeom prst="rect">
                <a:avLst/>
              </a:prstGeom>
              <a:blipFill>
                <a:blip r:embed="rId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250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10A8-5F02-43D4-A5D1-7AF2D0DF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Real-Life Examples of RNN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35A5B2F-F444-4228-9F1C-6B164FC1E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695575"/>
            <a:ext cx="97536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9965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1B4F0-398C-40AE-8E09-2BA673DA5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Cosine similarity</a:t>
            </a:r>
          </a:p>
        </p:txBody>
      </p:sp>
      <p:pic>
        <p:nvPicPr>
          <p:cNvPr id="15362" name="Picture 2" descr="Cosine similarity - Wikipedia">
            <a:extLst>
              <a:ext uri="{FF2B5EF4-FFF2-40B4-BE49-F238E27FC236}">
                <a16:creationId xmlns:a16="http://schemas.microsoft.com/office/drawing/2014/main" id="{320D3D84-6DF3-4FD3-8E53-3734D1D6F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6"/>
          <a:stretch/>
        </p:blipFill>
        <p:spPr bwMode="auto">
          <a:xfrm>
            <a:off x="1932011" y="2468934"/>
            <a:ext cx="6968921" cy="192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0146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F0F2-7E82-4AA2-9EDC-EFF89DD8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Embedding matrix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9824AFD-A753-43B6-9820-CC15B1FF1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962214"/>
              </p:ext>
            </p:extLst>
          </p:nvPr>
        </p:nvGraphicFramePr>
        <p:xfrm>
          <a:off x="1112522" y="1934528"/>
          <a:ext cx="7711431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1633">
                  <a:extLst>
                    <a:ext uri="{9D8B030D-6E8A-4147-A177-3AD203B41FA5}">
                      <a16:colId xmlns:a16="http://schemas.microsoft.com/office/drawing/2014/main" val="1122591911"/>
                    </a:ext>
                  </a:extLst>
                </a:gridCol>
                <a:gridCol w="1101633">
                  <a:extLst>
                    <a:ext uri="{9D8B030D-6E8A-4147-A177-3AD203B41FA5}">
                      <a16:colId xmlns:a16="http://schemas.microsoft.com/office/drawing/2014/main" val="1773496068"/>
                    </a:ext>
                  </a:extLst>
                </a:gridCol>
                <a:gridCol w="1101633">
                  <a:extLst>
                    <a:ext uri="{9D8B030D-6E8A-4147-A177-3AD203B41FA5}">
                      <a16:colId xmlns:a16="http://schemas.microsoft.com/office/drawing/2014/main" val="3224350211"/>
                    </a:ext>
                  </a:extLst>
                </a:gridCol>
                <a:gridCol w="1101633">
                  <a:extLst>
                    <a:ext uri="{9D8B030D-6E8A-4147-A177-3AD203B41FA5}">
                      <a16:colId xmlns:a16="http://schemas.microsoft.com/office/drawing/2014/main" val="739332785"/>
                    </a:ext>
                  </a:extLst>
                </a:gridCol>
                <a:gridCol w="1101633">
                  <a:extLst>
                    <a:ext uri="{9D8B030D-6E8A-4147-A177-3AD203B41FA5}">
                      <a16:colId xmlns:a16="http://schemas.microsoft.com/office/drawing/2014/main" val="2964099613"/>
                    </a:ext>
                  </a:extLst>
                </a:gridCol>
                <a:gridCol w="1101633">
                  <a:extLst>
                    <a:ext uri="{9D8B030D-6E8A-4147-A177-3AD203B41FA5}">
                      <a16:colId xmlns:a16="http://schemas.microsoft.com/office/drawing/2014/main" val="1559415697"/>
                    </a:ext>
                  </a:extLst>
                </a:gridCol>
                <a:gridCol w="1101633">
                  <a:extLst>
                    <a:ext uri="{9D8B030D-6E8A-4147-A177-3AD203B41FA5}">
                      <a16:colId xmlns:a16="http://schemas.microsoft.com/office/drawing/2014/main" val="2859585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Aaron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….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Orange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Zulu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&lt;UNK&gt;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96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8219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701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68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2718236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A85D08-F6AC-4DAB-A567-D253351E0F1C}"/>
              </a:ext>
            </a:extLst>
          </p:cNvPr>
          <p:cNvCxnSpPr>
            <a:cxnSpLocks/>
          </p:cNvCxnSpPr>
          <p:nvPr/>
        </p:nvCxnSpPr>
        <p:spPr>
          <a:xfrm>
            <a:off x="975360" y="2056924"/>
            <a:ext cx="0" cy="2163604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CAC610F-2F22-4116-A828-F4CD11DC6D3F}"/>
              </a:ext>
            </a:extLst>
          </p:cNvPr>
          <p:cNvSpPr txBox="1"/>
          <p:nvPr/>
        </p:nvSpPr>
        <p:spPr>
          <a:xfrm>
            <a:off x="205294" y="2907893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300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312B17-8A4A-4967-B459-76C49E9246DD}"/>
                  </a:ext>
                </a:extLst>
              </p:cNvPr>
              <p:cNvSpPr txBox="1"/>
              <p:nvPr/>
            </p:nvSpPr>
            <p:spPr>
              <a:xfrm>
                <a:off x="9571565" y="2234631"/>
                <a:ext cx="1507913" cy="1808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6257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312B17-8A4A-4967-B459-76C49E924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565" y="2234631"/>
                <a:ext cx="1507913" cy="18081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32E87C-B2D3-4F8F-B28F-0A5C04F3ED98}"/>
              </a:ext>
            </a:extLst>
          </p:cNvPr>
          <p:cNvCxnSpPr/>
          <p:nvPr/>
        </p:nvCxnSpPr>
        <p:spPr>
          <a:xfrm flipH="1">
            <a:off x="5318760" y="1406322"/>
            <a:ext cx="604521" cy="595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2555C7-5833-4B6C-930A-29E32D54A0B3}"/>
              </a:ext>
            </a:extLst>
          </p:cNvPr>
          <p:cNvSpPr txBox="1"/>
          <p:nvPr/>
        </p:nvSpPr>
        <p:spPr>
          <a:xfrm>
            <a:off x="5916701" y="1206267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6257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A284AA-60CB-47FF-9D0E-FE763223F545}"/>
                  </a:ext>
                </a:extLst>
              </p:cNvPr>
              <p:cNvSpPr txBox="1"/>
              <p:nvPr/>
            </p:nvSpPr>
            <p:spPr>
              <a:xfrm>
                <a:off x="913421" y="5455473"/>
                <a:ext cx="3790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6257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              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6257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A284AA-60CB-47FF-9D0E-FE763223F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21" y="5455473"/>
                <a:ext cx="3790397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CC333E0-E253-446E-A7E5-14D1DC28A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007299"/>
              </p:ext>
            </p:extLst>
          </p:nvPr>
        </p:nvGraphicFramePr>
        <p:xfrm>
          <a:off x="2636521" y="4771906"/>
          <a:ext cx="8382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4276558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05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93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918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8223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BEB96E-D893-4BD7-9320-5E7B9696254C}"/>
                  </a:ext>
                </a:extLst>
              </p:cNvPr>
              <p:cNvSpPr txBox="1"/>
              <p:nvPr/>
            </p:nvSpPr>
            <p:spPr>
              <a:xfrm>
                <a:off x="6827520" y="5577840"/>
                <a:ext cx="4569392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/>
                  <a:t>  (embedding for word j)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BEB96E-D893-4BD7-9320-5E7B96962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520" y="5577840"/>
                <a:ext cx="4569392" cy="491417"/>
              </a:xfrm>
              <a:prstGeom prst="rect">
                <a:avLst/>
              </a:prstGeom>
              <a:blipFill>
                <a:blip r:embed="rId4"/>
                <a:stretch>
                  <a:fillRect l="-267" t="-8642" r="-106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4FB1A2-B8B8-45CE-A92A-174589CE9B6E}"/>
              </a:ext>
            </a:extLst>
          </p:cNvPr>
          <p:cNvCxnSpPr>
            <a:cxnSpLocks/>
          </p:cNvCxnSpPr>
          <p:nvPr/>
        </p:nvCxnSpPr>
        <p:spPr>
          <a:xfrm flipH="1">
            <a:off x="1511038" y="4405492"/>
            <a:ext cx="7391399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A5C0598-C232-42CF-B6D0-194538730689}"/>
              </a:ext>
            </a:extLst>
          </p:cNvPr>
          <p:cNvSpPr txBox="1"/>
          <p:nvPr/>
        </p:nvSpPr>
        <p:spPr>
          <a:xfrm>
            <a:off x="4557905" y="4530001"/>
            <a:ext cx="2251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Number of word</a:t>
            </a:r>
          </a:p>
        </p:txBody>
      </p:sp>
    </p:spTree>
    <p:extLst>
      <p:ext uri="{BB962C8B-B14F-4D97-AF65-F5344CB8AC3E}">
        <p14:creationId xmlns:p14="http://schemas.microsoft.com/office/powerpoint/2010/main" val="21841136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49690-366D-4DEB-AFCE-B38EC713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embedding learning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51F53-C246-4B54-B5B9-0C59E5F1B318}"/>
              </a:ext>
            </a:extLst>
          </p:cNvPr>
          <p:cNvSpPr txBox="1"/>
          <p:nvPr/>
        </p:nvSpPr>
        <p:spPr>
          <a:xfrm>
            <a:off x="1082040" y="2042160"/>
            <a:ext cx="9540240" cy="290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/>
              <a:t>Natural language model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/>
              <a:t>Word2Vec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/>
              <a:t>GloVe</a:t>
            </a:r>
          </a:p>
        </p:txBody>
      </p:sp>
    </p:spTree>
    <p:extLst>
      <p:ext uri="{BB962C8B-B14F-4D97-AF65-F5344CB8AC3E}">
        <p14:creationId xmlns:p14="http://schemas.microsoft.com/office/powerpoint/2010/main" val="9140958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E805-E5A3-4DCA-A4FF-13AED0C3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1846"/>
          </a:xfrm>
        </p:spPr>
        <p:txBody>
          <a:bodyPr>
            <a:normAutofit fontScale="90000"/>
          </a:bodyPr>
          <a:lstStyle/>
          <a:p>
            <a:r>
              <a:rPr lang="en-US"/>
              <a:t>Natural language model (embedding layer)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7F79A-8DD6-46E8-8E40-5E09B7BEFB03}"/>
              </a:ext>
            </a:extLst>
          </p:cNvPr>
          <p:cNvGrpSpPr/>
          <p:nvPr/>
        </p:nvGrpSpPr>
        <p:grpSpPr>
          <a:xfrm>
            <a:off x="304800" y="2339676"/>
            <a:ext cx="6618090" cy="3760559"/>
            <a:chOff x="593557" y="2122549"/>
            <a:chExt cx="6618090" cy="403173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D87481C-A874-445B-8908-F6310318A8FA}"/>
                </a:ext>
              </a:extLst>
            </p:cNvPr>
            <p:cNvGrpSpPr/>
            <p:nvPr/>
          </p:nvGrpSpPr>
          <p:grpSpPr>
            <a:xfrm>
              <a:off x="593557" y="2122549"/>
              <a:ext cx="1314784" cy="4031734"/>
              <a:chOff x="593557" y="2258646"/>
              <a:chExt cx="1314784" cy="403173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661F79-68BD-4868-85E1-BFE9EFB075DE}"/>
                  </a:ext>
                </a:extLst>
              </p:cNvPr>
              <p:cNvSpPr txBox="1"/>
              <p:nvPr/>
            </p:nvSpPr>
            <p:spPr>
              <a:xfrm>
                <a:off x="593557" y="2258646"/>
                <a:ext cx="3305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I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99F730-167A-44BC-AE9D-BC02601171B3}"/>
                  </a:ext>
                </a:extLst>
              </p:cNvPr>
              <p:cNvSpPr txBox="1"/>
              <p:nvPr/>
            </p:nvSpPr>
            <p:spPr>
              <a:xfrm>
                <a:off x="593557" y="3038430"/>
                <a:ext cx="10230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022EDB8-30EF-442D-A833-E9DC0AE17302}"/>
                  </a:ext>
                </a:extLst>
              </p:cNvPr>
              <p:cNvSpPr txBox="1"/>
              <p:nvPr/>
            </p:nvSpPr>
            <p:spPr>
              <a:xfrm>
                <a:off x="593557" y="3652486"/>
                <a:ext cx="3850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a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B88D08F-5B8D-4986-9860-1809560B9FE4}"/>
                  </a:ext>
                </a:extLst>
              </p:cNvPr>
              <p:cNvSpPr txBox="1"/>
              <p:nvPr/>
            </p:nvSpPr>
            <p:spPr>
              <a:xfrm>
                <a:off x="593557" y="4357377"/>
                <a:ext cx="10246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>
                    <a:latin typeface="Century Schoolbook" charset="0"/>
                    <a:ea typeface="Century Schoolbook" charset="0"/>
                    <a:cs typeface="Century Schoolbook" charset="0"/>
                  </a:rPr>
                  <a:t>glass</a:t>
                </a:r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92BF210-0EE8-4EE2-94C8-BE51924720FB}"/>
                  </a:ext>
                </a:extLst>
              </p:cNvPr>
              <p:cNvSpPr txBox="1"/>
              <p:nvPr/>
            </p:nvSpPr>
            <p:spPr>
              <a:xfrm>
                <a:off x="593557" y="5062268"/>
                <a:ext cx="4844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of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E5B86A2-AC8E-468C-BB53-C18F80FE6F3C}"/>
                  </a:ext>
                </a:extLst>
              </p:cNvPr>
              <p:cNvSpPr txBox="1"/>
              <p:nvPr/>
            </p:nvSpPr>
            <p:spPr>
              <a:xfrm>
                <a:off x="593557" y="5767160"/>
                <a:ext cx="13147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>
                    <a:latin typeface="Century Schoolbook" charset="0"/>
                    <a:ea typeface="Century Schoolbook" charset="0"/>
                    <a:cs typeface="Century Schoolbook" charset="0"/>
                  </a:rPr>
                  <a:t>orange</a:t>
                </a:r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9F2EBC-05E0-45AB-B8D9-AE5926C56765}"/>
                    </a:ext>
                  </a:extLst>
                </p:cNvPr>
                <p:cNvSpPr txBox="1"/>
                <p:nvPr/>
              </p:nvSpPr>
              <p:spPr>
                <a:xfrm>
                  <a:off x="2323631" y="2153327"/>
                  <a:ext cx="9532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4343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8A6E974-90EC-124A-AA7B-4E5609DD7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3631" y="2153327"/>
                  <a:ext cx="953274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95AB470-1CAB-45AD-A422-5FE724993042}"/>
                    </a:ext>
                  </a:extLst>
                </p:cNvPr>
                <p:cNvSpPr txBox="1"/>
                <p:nvPr/>
              </p:nvSpPr>
              <p:spPr>
                <a:xfrm>
                  <a:off x="2323631" y="2933111"/>
                  <a:ext cx="9491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9665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234698A-3554-0947-9D00-4724393111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3631" y="2933111"/>
                  <a:ext cx="949106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7EB170-3137-47F6-99E0-226A056C5B2C}"/>
                    </a:ext>
                  </a:extLst>
                </p:cNvPr>
                <p:cNvSpPr txBox="1"/>
                <p:nvPr/>
              </p:nvSpPr>
              <p:spPr>
                <a:xfrm>
                  <a:off x="2323631" y="3547167"/>
                  <a:ext cx="55887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0ED35F7-F4F7-684A-B138-1A446B2B0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3631" y="3547167"/>
                  <a:ext cx="55887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4BDD7D3-B01D-4A1D-851F-9CA5160B5AA7}"/>
                    </a:ext>
                  </a:extLst>
                </p:cNvPr>
                <p:cNvSpPr txBox="1"/>
                <p:nvPr/>
              </p:nvSpPr>
              <p:spPr>
                <a:xfrm>
                  <a:off x="2323631" y="4252058"/>
                  <a:ext cx="9555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3852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47E7AA-70DF-3644-9201-81DDEED941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3631" y="4252058"/>
                  <a:ext cx="955518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997EEBD-E02B-4B38-B908-919EC2EB0660}"/>
                    </a:ext>
                  </a:extLst>
                </p:cNvPr>
                <p:cNvSpPr txBox="1"/>
                <p:nvPr/>
              </p:nvSpPr>
              <p:spPr>
                <a:xfrm>
                  <a:off x="2323631" y="4956949"/>
                  <a:ext cx="9555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6163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705A4D-AD86-4645-A420-C5A248922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3631" y="4956949"/>
                  <a:ext cx="955518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5A16B41-4855-4B1D-956E-633950F01781}"/>
                    </a:ext>
                  </a:extLst>
                </p:cNvPr>
                <p:cNvSpPr txBox="1"/>
                <p:nvPr/>
              </p:nvSpPr>
              <p:spPr>
                <a:xfrm>
                  <a:off x="2323631" y="5661841"/>
                  <a:ext cx="9555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6257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5B4C3C6-539E-454E-93C5-F2582472FA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3631" y="5661841"/>
                  <a:ext cx="955518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007BBFF-4456-4A08-99B2-04C55C15BCD2}"/>
                </a:ext>
              </a:extLst>
            </p:cNvPr>
            <p:cNvCxnSpPr/>
            <p:nvPr/>
          </p:nvCxnSpPr>
          <p:spPr>
            <a:xfrm>
              <a:off x="3564686" y="2384159"/>
              <a:ext cx="8175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FAD1411-CE16-412E-88D9-F2B5E54F20DF}"/>
                </a:ext>
              </a:extLst>
            </p:cNvPr>
            <p:cNvCxnSpPr/>
            <p:nvPr/>
          </p:nvCxnSpPr>
          <p:spPr>
            <a:xfrm>
              <a:off x="3564686" y="3163943"/>
              <a:ext cx="8175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667E70D-EE65-4E97-97AD-93E812700659}"/>
                </a:ext>
              </a:extLst>
            </p:cNvPr>
            <p:cNvCxnSpPr/>
            <p:nvPr/>
          </p:nvCxnSpPr>
          <p:spPr>
            <a:xfrm>
              <a:off x="3564686" y="3777999"/>
              <a:ext cx="8175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402DD79-8A32-45FA-BDE7-2C1F21F06D24}"/>
                </a:ext>
              </a:extLst>
            </p:cNvPr>
            <p:cNvCxnSpPr/>
            <p:nvPr/>
          </p:nvCxnSpPr>
          <p:spPr>
            <a:xfrm>
              <a:off x="3564686" y="4482890"/>
              <a:ext cx="8175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46B56A8-565D-4230-A141-19DDCC8C39DC}"/>
                </a:ext>
              </a:extLst>
            </p:cNvPr>
            <p:cNvCxnSpPr/>
            <p:nvPr/>
          </p:nvCxnSpPr>
          <p:spPr>
            <a:xfrm>
              <a:off x="3564686" y="5187781"/>
              <a:ext cx="8175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AD7B979-BACA-4282-BF75-299629674FBA}"/>
                </a:ext>
              </a:extLst>
            </p:cNvPr>
            <p:cNvCxnSpPr/>
            <p:nvPr/>
          </p:nvCxnSpPr>
          <p:spPr>
            <a:xfrm>
              <a:off x="3564686" y="5892673"/>
              <a:ext cx="8175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9313EFC-03E6-49BB-AA0B-06292E3040EC}"/>
                    </a:ext>
                  </a:extLst>
                </p:cNvPr>
                <p:cNvSpPr txBox="1"/>
                <p:nvPr/>
              </p:nvSpPr>
              <p:spPr>
                <a:xfrm>
                  <a:off x="4723349" y="2153327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E07893E-D2A2-5443-84F6-75425BD2B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3349" y="2153327"/>
                  <a:ext cx="521424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4A5869F-971E-492C-B023-A07D4893E40C}"/>
                    </a:ext>
                  </a:extLst>
                </p:cNvPr>
                <p:cNvSpPr txBox="1"/>
                <p:nvPr/>
              </p:nvSpPr>
              <p:spPr>
                <a:xfrm>
                  <a:off x="4723349" y="2933111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52E59B4-7E5F-D645-AA79-E64FAA2818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3349" y="2933111"/>
                  <a:ext cx="521424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A9C49DF-F4DF-4D22-88A7-5755FE5D8302}"/>
                    </a:ext>
                  </a:extLst>
                </p:cNvPr>
                <p:cNvSpPr txBox="1"/>
                <p:nvPr/>
              </p:nvSpPr>
              <p:spPr>
                <a:xfrm>
                  <a:off x="4723349" y="3547167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B896A6F-9962-E747-9228-E217F2B6D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3349" y="3547167"/>
                  <a:ext cx="521424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AF78B87-0D7D-4222-A4E9-32A9321293C9}"/>
                    </a:ext>
                  </a:extLst>
                </p:cNvPr>
                <p:cNvSpPr txBox="1"/>
                <p:nvPr/>
              </p:nvSpPr>
              <p:spPr>
                <a:xfrm>
                  <a:off x="4723349" y="4252058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5FFA93A-C058-3C43-8FED-74E4DCE7DD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3349" y="4252058"/>
                  <a:ext cx="521424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6F895DF-FCEA-4D5F-8874-758171DE7CE4}"/>
                    </a:ext>
                  </a:extLst>
                </p:cNvPr>
                <p:cNvSpPr txBox="1"/>
                <p:nvPr/>
              </p:nvSpPr>
              <p:spPr>
                <a:xfrm>
                  <a:off x="4723349" y="4864617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56CDD93-D186-3943-BB5D-3FDA9662A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3349" y="4864617"/>
                  <a:ext cx="521424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EED3AC-DA7F-49E2-94A5-C3C9BEB78788}"/>
                    </a:ext>
                  </a:extLst>
                </p:cNvPr>
                <p:cNvSpPr txBox="1"/>
                <p:nvPr/>
              </p:nvSpPr>
              <p:spPr>
                <a:xfrm>
                  <a:off x="4723349" y="5661841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6047987-C20F-F84C-9880-B2F18A9F0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3349" y="5661841"/>
                  <a:ext cx="521424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09113A2-B2C5-4120-85DD-BA6CFC832E88}"/>
                </a:ext>
              </a:extLst>
            </p:cNvPr>
            <p:cNvCxnSpPr/>
            <p:nvPr/>
          </p:nvCxnSpPr>
          <p:spPr>
            <a:xfrm>
              <a:off x="5531560" y="2384159"/>
              <a:ext cx="8175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1D604B-0B75-43C1-900C-FE54F178C4F7}"/>
                </a:ext>
              </a:extLst>
            </p:cNvPr>
            <p:cNvCxnSpPr/>
            <p:nvPr/>
          </p:nvCxnSpPr>
          <p:spPr>
            <a:xfrm>
              <a:off x="5531560" y="3163943"/>
              <a:ext cx="8175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327AC4-1B07-4A5B-89C2-B5688BC0DC58}"/>
                </a:ext>
              </a:extLst>
            </p:cNvPr>
            <p:cNvCxnSpPr/>
            <p:nvPr/>
          </p:nvCxnSpPr>
          <p:spPr>
            <a:xfrm>
              <a:off x="5531560" y="3777999"/>
              <a:ext cx="8175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A2CFBDC-4FC1-48EA-9A37-6628A80C98CA}"/>
                </a:ext>
              </a:extLst>
            </p:cNvPr>
            <p:cNvCxnSpPr/>
            <p:nvPr/>
          </p:nvCxnSpPr>
          <p:spPr>
            <a:xfrm>
              <a:off x="5531560" y="4482890"/>
              <a:ext cx="8175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CF0E84D-F396-407F-BD4B-FD68FBC38CA4}"/>
                </a:ext>
              </a:extLst>
            </p:cNvPr>
            <p:cNvCxnSpPr/>
            <p:nvPr/>
          </p:nvCxnSpPr>
          <p:spPr>
            <a:xfrm>
              <a:off x="5531560" y="5187781"/>
              <a:ext cx="8175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1CE6CEE-A915-427D-AC0A-AB4B60156178}"/>
                </a:ext>
              </a:extLst>
            </p:cNvPr>
            <p:cNvCxnSpPr/>
            <p:nvPr/>
          </p:nvCxnSpPr>
          <p:spPr>
            <a:xfrm>
              <a:off x="5531560" y="5892673"/>
              <a:ext cx="8175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0F969C7-B025-4D52-9E8E-6F389D79752E}"/>
                    </a:ext>
                  </a:extLst>
                </p:cNvPr>
                <p:cNvSpPr txBox="1"/>
                <p:nvPr/>
              </p:nvSpPr>
              <p:spPr>
                <a:xfrm>
                  <a:off x="6690223" y="2153327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4343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99596EB-0331-0A4F-A354-52EECA8CF8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0223" y="2153327"/>
                  <a:ext cx="521424" cy="461665"/>
                </a:xfrm>
                <a:prstGeom prst="rect">
                  <a:avLst/>
                </a:prstGeom>
                <a:blipFill>
                  <a:blip r:embed="rId15"/>
                  <a:stretch>
                    <a:fillRect r="-56098"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5F4F58A-F2F8-4563-B8A2-ED22362FD37B}"/>
                    </a:ext>
                  </a:extLst>
                </p:cNvPr>
                <p:cNvSpPr txBox="1"/>
                <p:nvPr/>
              </p:nvSpPr>
              <p:spPr>
                <a:xfrm>
                  <a:off x="6690223" y="2933111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9665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7226B42-4F1C-9641-AB88-E63642F755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0223" y="2933111"/>
                  <a:ext cx="521424" cy="461665"/>
                </a:xfrm>
                <a:prstGeom prst="rect">
                  <a:avLst/>
                </a:prstGeom>
                <a:blipFill>
                  <a:blip r:embed="rId16"/>
                  <a:stretch>
                    <a:fillRect r="-56098"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2BDFAF8-5880-4CE0-B398-DEC416B7C73C}"/>
                    </a:ext>
                  </a:extLst>
                </p:cNvPr>
                <p:cNvSpPr txBox="1"/>
                <p:nvPr/>
              </p:nvSpPr>
              <p:spPr>
                <a:xfrm>
                  <a:off x="6690223" y="3547167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4E79E0A-1926-6A44-9899-9965F45030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0223" y="3547167"/>
                  <a:ext cx="521424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D3540C7-3EC0-4D8A-92C9-34C3ADB0CBE2}"/>
                    </a:ext>
                  </a:extLst>
                </p:cNvPr>
                <p:cNvSpPr txBox="1"/>
                <p:nvPr/>
              </p:nvSpPr>
              <p:spPr>
                <a:xfrm>
                  <a:off x="6690223" y="4252058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3852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4110FCE-FADB-374D-90FC-E532A44D9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0223" y="4252058"/>
                  <a:ext cx="521424" cy="461665"/>
                </a:xfrm>
                <a:prstGeom prst="rect">
                  <a:avLst/>
                </a:prstGeom>
                <a:blipFill>
                  <a:blip r:embed="rId18"/>
                  <a:stretch>
                    <a:fillRect r="-56098"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E18420D-A596-45C0-85BB-F0E980583D96}"/>
                    </a:ext>
                  </a:extLst>
                </p:cNvPr>
                <p:cNvSpPr txBox="1"/>
                <p:nvPr/>
              </p:nvSpPr>
              <p:spPr>
                <a:xfrm>
                  <a:off x="6690223" y="4864617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6163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EAB35DA-DC3D-2B4C-AAC8-CD7A566624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0223" y="4864617"/>
                  <a:ext cx="521424" cy="461665"/>
                </a:xfrm>
                <a:prstGeom prst="rect">
                  <a:avLst/>
                </a:prstGeom>
                <a:blipFill>
                  <a:blip r:embed="rId19"/>
                  <a:stretch>
                    <a:fillRect r="-56098"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7434482-7BCB-47BF-AC9F-C805252115C0}"/>
                    </a:ext>
                  </a:extLst>
                </p:cNvPr>
                <p:cNvSpPr txBox="1"/>
                <p:nvPr/>
              </p:nvSpPr>
              <p:spPr>
                <a:xfrm>
                  <a:off x="6690223" y="5661841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6257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354ED99-E1B1-8144-8732-FE1B877C9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0223" y="5661841"/>
                  <a:ext cx="521424" cy="461665"/>
                </a:xfrm>
                <a:prstGeom prst="rect">
                  <a:avLst/>
                </a:prstGeom>
                <a:blipFill>
                  <a:blip r:embed="rId20"/>
                  <a:stretch>
                    <a:fillRect r="-56098"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0F98147-BF99-493B-B8DE-0B2F92C7496D}"/>
              </a:ext>
            </a:extLst>
          </p:cNvPr>
          <p:cNvGrpSpPr/>
          <p:nvPr/>
        </p:nvGrpSpPr>
        <p:grpSpPr>
          <a:xfrm>
            <a:off x="8368340" y="2885031"/>
            <a:ext cx="439938" cy="2313709"/>
            <a:chOff x="8381411" y="2665575"/>
            <a:chExt cx="439938" cy="2313709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4284D0-8285-4677-A13A-A84E788F9147}"/>
                </a:ext>
              </a:extLst>
            </p:cNvPr>
            <p:cNvSpPr/>
            <p:nvPr/>
          </p:nvSpPr>
          <p:spPr>
            <a:xfrm>
              <a:off x="8418500" y="2704447"/>
              <a:ext cx="365760" cy="36576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A94D59-B274-4ABA-81E9-45EE9BAC39CA}"/>
                </a:ext>
              </a:extLst>
            </p:cNvPr>
            <p:cNvSpPr/>
            <p:nvPr/>
          </p:nvSpPr>
          <p:spPr>
            <a:xfrm>
              <a:off x="8418500" y="3298564"/>
              <a:ext cx="365760" cy="36576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E0B05C4-87C0-42F0-9004-349E82045AEB}"/>
                </a:ext>
              </a:extLst>
            </p:cNvPr>
            <p:cNvSpPr/>
            <p:nvPr/>
          </p:nvSpPr>
          <p:spPr>
            <a:xfrm>
              <a:off x="8418500" y="4573235"/>
              <a:ext cx="365760" cy="36576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39EDF20-46DC-4E26-89B5-299401D95617}"/>
                </a:ext>
              </a:extLst>
            </p:cNvPr>
            <p:cNvSpPr/>
            <p:nvPr/>
          </p:nvSpPr>
          <p:spPr>
            <a:xfrm>
              <a:off x="8381411" y="2665575"/>
              <a:ext cx="439938" cy="23137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ED4E5EC-3771-4A8C-B39B-67EC1C49C21A}"/>
                </a:ext>
              </a:extLst>
            </p:cNvPr>
            <p:cNvSpPr/>
            <p:nvPr/>
          </p:nvSpPr>
          <p:spPr>
            <a:xfrm>
              <a:off x="8418500" y="3894910"/>
              <a:ext cx="365760" cy="36576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A6123B5-D506-4A90-92C0-31912E50C882}"/>
              </a:ext>
            </a:extLst>
          </p:cNvPr>
          <p:cNvCxnSpPr/>
          <p:nvPr/>
        </p:nvCxnSpPr>
        <p:spPr>
          <a:xfrm>
            <a:off x="7154213" y="2631204"/>
            <a:ext cx="1214127" cy="4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2FB794D-1FCE-4025-B160-63BBEA97CA09}"/>
              </a:ext>
            </a:extLst>
          </p:cNvPr>
          <p:cNvCxnSpPr>
            <a:cxnSpLocks/>
          </p:cNvCxnSpPr>
          <p:nvPr/>
        </p:nvCxnSpPr>
        <p:spPr>
          <a:xfrm>
            <a:off x="7154213" y="3433794"/>
            <a:ext cx="1214127" cy="312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08202AB-979C-4B7C-9593-5F61F8C40B5A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038551" y="4007026"/>
            <a:ext cx="1329789" cy="34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3BE724-4509-4E64-903F-8DA6AAF744B4}"/>
              </a:ext>
            </a:extLst>
          </p:cNvPr>
          <p:cNvCxnSpPr>
            <a:cxnSpLocks/>
          </p:cNvCxnSpPr>
          <p:nvPr/>
        </p:nvCxnSpPr>
        <p:spPr>
          <a:xfrm flipV="1">
            <a:off x="7264012" y="4297246"/>
            <a:ext cx="1104328" cy="45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809472-E71D-4394-903B-BDC71B186C91}"/>
              </a:ext>
            </a:extLst>
          </p:cNvPr>
          <p:cNvCxnSpPr>
            <a:cxnSpLocks/>
          </p:cNvCxnSpPr>
          <p:nvPr/>
        </p:nvCxnSpPr>
        <p:spPr>
          <a:xfrm flipV="1">
            <a:off x="7264012" y="4541260"/>
            <a:ext cx="1104328" cy="65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FEF9A8-8D2A-4B52-A756-340E9F602C83}"/>
              </a:ext>
            </a:extLst>
          </p:cNvPr>
          <p:cNvCxnSpPr>
            <a:cxnSpLocks/>
          </p:cNvCxnSpPr>
          <p:nvPr/>
        </p:nvCxnSpPr>
        <p:spPr>
          <a:xfrm flipV="1">
            <a:off x="7235986" y="4975571"/>
            <a:ext cx="1132354" cy="88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9F4D0F25-76DC-44C0-8B48-260A2EF4D087}"/>
              </a:ext>
            </a:extLst>
          </p:cNvPr>
          <p:cNvSpPr/>
          <p:nvPr/>
        </p:nvSpPr>
        <p:spPr>
          <a:xfrm>
            <a:off x="9991483" y="3859005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B64F00E-BD78-4B20-B845-529287BC8D19}"/>
              </a:ext>
            </a:extLst>
          </p:cNvPr>
          <p:cNvCxnSpPr>
            <a:cxnSpLocks/>
            <a:stCxn id="50" idx="3"/>
            <a:endCxn id="58" idx="2"/>
          </p:cNvCxnSpPr>
          <p:nvPr/>
        </p:nvCxnSpPr>
        <p:spPr>
          <a:xfrm flipV="1">
            <a:off x="8808278" y="4041885"/>
            <a:ext cx="11832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3927CB7-66FB-4AB2-BFFC-9FBDC3197728}"/>
              </a:ext>
            </a:extLst>
          </p:cNvPr>
          <p:cNvSpPr txBox="1"/>
          <p:nvPr/>
        </p:nvSpPr>
        <p:spPr>
          <a:xfrm>
            <a:off x="10309166" y="417192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softmax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CFCE2F1-613F-4A6A-A2D8-A673D28B7C9C}"/>
              </a:ext>
            </a:extLst>
          </p:cNvPr>
          <p:cNvSpPr/>
          <p:nvPr/>
        </p:nvSpPr>
        <p:spPr>
          <a:xfrm>
            <a:off x="4390242" y="2339676"/>
            <a:ext cx="648602" cy="3899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C90BBE-F05B-4A15-8133-2EACE15FAD43}"/>
              </a:ext>
            </a:extLst>
          </p:cNvPr>
          <p:cNvSpPr txBox="1"/>
          <p:nvPr/>
        </p:nvSpPr>
        <p:spPr>
          <a:xfrm>
            <a:off x="3838821" y="6412705"/>
            <a:ext cx="19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Embedding layer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96B7675-EA07-4E24-899B-9FD4DC8FB77B}"/>
              </a:ext>
            </a:extLst>
          </p:cNvPr>
          <p:cNvSpPr txBox="1"/>
          <p:nvPr/>
        </p:nvSpPr>
        <p:spPr>
          <a:xfrm>
            <a:off x="6435458" y="63845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1800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5D426E-6481-4D94-8212-3DECD374A563}"/>
              </a:ext>
            </a:extLst>
          </p:cNvPr>
          <p:cNvSpPr txBox="1"/>
          <p:nvPr/>
        </p:nvSpPr>
        <p:spPr>
          <a:xfrm>
            <a:off x="8203427" y="568027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10000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4419F1A-F694-4AA9-A97B-D104E4CB80D1}"/>
              </a:ext>
            </a:extLst>
          </p:cNvPr>
          <p:cNvSpPr txBox="1"/>
          <p:nvPr/>
        </p:nvSpPr>
        <p:spPr>
          <a:xfrm>
            <a:off x="8858981" y="3507555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Aaon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603378E-A358-4BA8-BF6C-7BA6B53C57C1}"/>
              </a:ext>
            </a:extLst>
          </p:cNvPr>
          <p:cNvSpPr txBox="1"/>
          <p:nvPr/>
        </p:nvSpPr>
        <p:spPr>
          <a:xfrm>
            <a:off x="8858981" y="2890736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A56871-C7A8-4BCF-A242-C9B13E3396A6}"/>
              </a:ext>
            </a:extLst>
          </p:cNvPr>
          <p:cNvSpPr txBox="1"/>
          <p:nvPr/>
        </p:nvSpPr>
        <p:spPr>
          <a:xfrm>
            <a:off x="8845367" y="406539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Juice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6D4C24-6297-4A60-A475-71C581819F9C}"/>
              </a:ext>
            </a:extLst>
          </p:cNvPr>
          <p:cNvSpPr txBox="1"/>
          <p:nvPr/>
        </p:nvSpPr>
        <p:spPr>
          <a:xfrm>
            <a:off x="8858981" y="4746984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Zulu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28D39C7-C20C-4B6D-8F78-878C84E55B0A}"/>
              </a:ext>
            </a:extLst>
          </p:cNvPr>
          <p:cNvSpPr txBox="1"/>
          <p:nvPr/>
        </p:nvSpPr>
        <p:spPr>
          <a:xfrm>
            <a:off x="593557" y="1090099"/>
            <a:ext cx="906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       want         a      glass       of        orange    _</a:t>
            </a:r>
            <a:r>
              <a:rPr lang="en-US" sz="2800" b="1" i="1" dirty="0">
                <a:latin typeface="Century Schoolbook" charset="0"/>
                <a:ea typeface="Century Schoolbook" charset="0"/>
                <a:cs typeface="Century Schoolbook" charset="0"/>
              </a:rPr>
              <a:t>juice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_.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5975C38-DBFA-4F11-B06D-7265828333A8}"/>
                  </a:ext>
                </a:extLst>
              </p:cNvPr>
              <p:cNvSpPr txBox="1"/>
              <p:nvPr/>
            </p:nvSpPr>
            <p:spPr>
              <a:xfrm>
                <a:off x="1390362" y="1621522"/>
                <a:ext cx="9492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9665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5975C38-DBFA-4F11-B06D-726582833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62" y="1621522"/>
                <a:ext cx="949299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519DB3B-C12E-49CE-8A47-A6CBDB3B75AE}"/>
                  </a:ext>
                </a:extLst>
              </p:cNvPr>
              <p:cNvSpPr txBox="1"/>
              <p:nvPr/>
            </p:nvSpPr>
            <p:spPr>
              <a:xfrm>
                <a:off x="3141173" y="1621522"/>
                <a:ext cx="439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519DB3B-C12E-49CE-8A47-A6CBDB3B7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173" y="1621522"/>
                <a:ext cx="439544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D836C5B-2C00-4302-B625-1A339EFCD7BD}"/>
                  </a:ext>
                </a:extLst>
              </p:cNvPr>
              <p:cNvSpPr txBox="1"/>
              <p:nvPr/>
            </p:nvSpPr>
            <p:spPr>
              <a:xfrm>
                <a:off x="3915593" y="1621521"/>
                <a:ext cx="9492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3852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D836C5B-2C00-4302-B625-1A339EFCD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593" y="1621521"/>
                <a:ext cx="949299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0284593-F8BC-4BC1-83D9-6F987EE09F94}"/>
                  </a:ext>
                </a:extLst>
              </p:cNvPr>
              <p:cNvSpPr txBox="1"/>
              <p:nvPr/>
            </p:nvSpPr>
            <p:spPr>
              <a:xfrm>
                <a:off x="5244773" y="1621521"/>
                <a:ext cx="9492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6163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0284593-F8BC-4BC1-83D9-6F987EE09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73" y="1621521"/>
                <a:ext cx="949299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3009F5D-8BA5-4A4D-A271-3ACD7F247D69}"/>
                  </a:ext>
                </a:extLst>
              </p:cNvPr>
              <p:cNvSpPr txBox="1"/>
              <p:nvPr/>
            </p:nvSpPr>
            <p:spPr>
              <a:xfrm>
                <a:off x="6679564" y="1621520"/>
                <a:ext cx="9492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6257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3009F5D-8BA5-4A4D-A271-3ACD7F247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564" y="1621520"/>
                <a:ext cx="949299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6542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632A-E273-40BF-BA6B-957FD6EE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6086"/>
          </a:xfrm>
        </p:spPr>
        <p:txBody>
          <a:bodyPr>
            <a:normAutofit fontScale="90000"/>
          </a:bodyPr>
          <a:lstStyle/>
          <a:p>
            <a:r>
              <a:rPr lang="en-US"/>
              <a:t>Generalizing the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BA800-B5F4-4DE5-80A8-00F9B0C4A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7674"/>
            <a:ext cx="10515600" cy="6901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8B0B17-917B-49CB-B964-F74FE082DC3E}"/>
              </a:ext>
            </a:extLst>
          </p:cNvPr>
          <p:cNvSpPr txBox="1"/>
          <p:nvPr/>
        </p:nvSpPr>
        <p:spPr>
          <a:xfrm>
            <a:off x="1286256" y="3294630"/>
            <a:ext cx="9619488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/>
              <a:t>Other kinds of (simpler) context/targets: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context=4 words to the left &amp; right, target=the word in the middle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context=previous word, target=next word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context=nearby 1 word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FC74F8-4F0E-44C5-B4B5-F14CC9194041}"/>
              </a:ext>
            </a:extLst>
          </p:cNvPr>
          <p:cNvSpPr/>
          <p:nvPr/>
        </p:nvSpPr>
        <p:spPr>
          <a:xfrm>
            <a:off x="947928" y="1920998"/>
            <a:ext cx="4412742" cy="5738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09DF7-416F-4507-9567-8408D9A2A6C6}"/>
              </a:ext>
            </a:extLst>
          </p:cNvPr>
          <p:cNvSpPr/>
          <p:nvPr/>
        </p:nvSpPr>
        <p:spPr>
          <a:xfrm>
            <a:off x="5400674" y="1920998"/>
            <a:ext cx="929005" cy="5738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CC1A8-386E-4C1B-A24A-CF154D3BC72A}"/>
              </a:ext>
            </a:extLst>
          </p:cNvPr>
          <p:cNvSpPr txBox="1"/>
          <p:nvPr/>
        </p:nvSpPr>
        <p:spPr>
          <a:xfrm>
            <a:off x="2657124" y="1341935"/>
            <a:ext cx="1154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Context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A37AF-509E-4317-8D4E-4CA34FADD386}"/>
              </a:ext>
            </a:extLst>
          </p:cNvPr>
          <p:cNvSpPr txBox="1"/>
          <p:nvPr/>
        </p:nvSpPr>
        <p:spPr>
          <a:xfrm>
            <a:off x="5400674" y="1372671"/>
            <a:ext cx="87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3041979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301E-BF8B-4B75-AFC5-15B30CF62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Word2Vec</a:t>
            </a:r>
          </a:p>
        </p:txBody>
      </p:sp>
      <p:pic>
        <p:nvPicPr>
          <p:cNvPr id="16386" name="Picture 2" descr="Word2Vec Training Models">
            <a:extLst>
              <a:ext uri="{FF2B5EF4-FFF2-40B4-BE49-F238E27FC236}">
                <a16:creationId xmlns:a16="http://schemas.microsoft.com/office/drawing/2014/main" id="{1D87A946-ABF5-4192-9CDC-613C4402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749" y="1690688"/>
            <a:ext cx="7889388" cy="48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58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9320F-759B-453F-959B-541BCE2CA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70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/>
              <a:t>CBOW</a:t>
            </a:r>
          </a:p>
        </p:txBody>
      </p:sp>
    </p:spTree>
    <p:extLst>
      <p:ext uri="{BB962C8B-B14F-4D97-AF65-F5344CB8AC3E}">
        <p14:creationId xmlns:p14="http://schemas.microsoft.com/office/powerpoint/2010/main" val="10276664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B766-3A7D-4B96-AF1B-418F87646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6276"/>
          </a:xfrm>
        </p:spPr>
        <p:txBody>
          <a:bodyPr>
            <a:normAutofit fontScale="90000"/>
          </a:bodyPr>
          <a:lstStyle/>
          <a:p>
            <a:r>
              <a:rPr lang="en-US"/>
              <a:t>CBOW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F704D-F626-4583-A2A4-35828E03C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917" y="962025"/>
            <a:ext cx="4886325" cy="666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97EE50-FF79-45DD-B147-BAE4D1710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917" y="2287588"/>
            <a:ext cx="4162425" cy="41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1963B-BAF6-4BC5-B0F8-1FCB84B0C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917" y="3554158"/>
            <a:ext cx="4924425" cy="676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5BFF10-E648-47F7-B60B-120E3F7C9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09" y="1214437"/>
            <a:ext cx="5172075" cy="510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6070EC-5DB7-4096-8721-7A7B5F056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7967" y="4592637"/>
            <a:ext cx="49053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744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6E2E2-C9A2-44D9-8FA2-30E93EB5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2819400"/>
            <a:ext cx="9886950" cy="1219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90DFF3-6739-4C21-98D6-A5043A400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6276"/>
          </a:xfrm>
        </p:spPr>
        <p:txBody>
          <a:bodyPr>
            <a:normAutofit fontScale="90000"/>
          </a:bodyPr>
          <a:lstStyle/>
          <a:p>
            <a:r>
              <a:rPr lang="en-US"/>
              <a:t>CBOW</a:t>
            </a:r>
          </a:p>
        </p:txBody>
      </p:sp>
    </p:spTree>
    <p:extLst>
      <p:ext uri="{BB962C8B-B14F-4D97-AF65-F5344CB8AC3E}">
        <p14:creationId xmlns:p14="http://schemas.microsoft.com/office/powerpoint/2010/main" val="25850510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3FA652-9F0C-4DBD-BB17-CAA02FED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6276"/>
          </a:xfrm>
        </p:spPr>
        <p:txBody>
          <a:bodyPr>
            <a:normAutofit fontScale="90000"/>
          </a:bodyPr>
          <a:lstStyle/>
          <a:p>
            <a:r>
              <a:rPr lang="en-US"/>
              <a:t>CBOW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FBBDD-9771-4E2F-A10E-DE06A4DB5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408" y="365126"/>
            <a:ext cx="4876800" cy="790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E7D9E-80D4-4F17-B79E-DA93A6DA6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408" y="1557337"/>
            <a:ext cx="4991100" cy="695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1244A3-57E0-44C0-9B34-B04B58223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52" y="4528566"/>
            <a:ext cx="4257675" cy="80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9B4310-9D3F-4E50-99C6-9ACBF038F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408" y="2890839"/>
            <a:ext cx="4895850" cy="171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737C49-BD3E-4A67-A3B9-680313DD0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46" y="1208883"/>
            <a:ext cx="4695825" cy="1514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ABB00F-4DA1-4FDF-B311-9B76647C0D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974" y="2775777"/>
            <a:ext cx="47625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9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42206-C196-45BC-906F-BF4311956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Scenarios for Use of RNN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F5F26-6F12-4083-8702-EDC60F32F671}"/>
              </a:ext>
            </a:extLst>
          </p:cNvPr>
          <p:cNvSpPr txBox="1"/>
          <p:nvPr/>
        </p:nvSpPr>
        <p:spPr>
          <a:xfrm>
            <a:off x="1060704" y="2121408"/>
            <a:ext cx="810768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Input x and Output y are both sequences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Input x and Output y have same lengths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Input x and Output y have different lengths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Only Input x is a sequence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Only Output y is a sequence</a:t>
            </a:r>
          </a:p>
        </p:txBody>
      </p:sp>
    </p:spTree>
    <p:extLst>
      <p:ext uri="{BB962C8B-B14F-4D97-AF65-F5344CB8AC3E}">
        <p14:creationId xmlns:p14="http://schemas.microsoft.com/office/powerpoint/2010/main" val="5856887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3FA652-9F0C-4DBD-BB17-CAA02FED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6276"/>
          </a:xfrm>
        </p:spPr>
        <p:txBody>
          <a:bodyPr>
            <a:normAutofit fontScale="90000"/>
          </a:bodyPr>
          <a:lstStyle/>
          <a:p>
            <a:r>
              <a:rPr lang="en-US"/>
              <a:t>CBOW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1244A3-57E0-44C0-9B34-B04B5822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52" y="4528566"/>
            <a:ext cx="4257675" cy="800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737C49-BD3E-4A67-A3B9-680313DD0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46" y="1208883"/>
            <a:ext cx="4695825" cy="1514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ABB00F-4DA1-4FDF-B311-9B76647C0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74" y="2775777"/>
            <a:ext cx="4762500" cy="1695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96AFFA-1AEB-4579-90EB-B4F790AC1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900" y="1180467"/>
            <a:ext cx="4914900" cy="666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A188B-80CB-42E4-A358-3B1D07BB0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0" y="2316640"/>
            <a:ext cx="44672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596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3FA652-9F0C-4DBD-BB17-CAA02FED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6276"/>
          </a:xfrm>
        </p:spPr>
        <p:txBody>
          <a:bodyPr>
            <a:normAutofit fontScale="90000"/>
          </a:bodyPr>
          <a:lstStyle/>
          <a:p>
            <a:r>
              <a:rPr lang="en-US"/>
              <a:t>CBOW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0314C-FC20-4985-BF8C-7A3141B7F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41401"/>
            <a:ext cx="5429250" cy="4181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F5F14F-C43C-4F0B-8C57-FE2342953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895" y="768034"/>
            <a:ext cx="4819650" cy="942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F0EDFF-A170-47E2-A551-F85EC88E4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90" y="5430836"/>
            <a:ext cx="3619500" cy="771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3B56DC-B179-4858-B3AE-45409755A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9895" y="2248852"/>
            <a:ext cx="4819650" cy="866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64D14F-E19B-4AD7-9FE2-DF027402B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9895" y="3515679"/>
            <a:ext cx="4772025" cy="561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B1B1AB-4E52-48E0-8F26-431722E7B0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9895" y="4447226"/>
            <a:ext cx="4752975" cy="63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0216B8-EFE2-4894-9991-2590110FD930}"/>
                  </a:ext>
                </a:extLst>
              </p:cNvPr>
              <p:cNvSpPr txBox="1"/>
              <p:nvPr/>
            </p:nvSpPr>
            <p:spPr>
              <a:xfrm>
                <a:off x="5273040" y="5529886"/>
                <a:ext cx="41201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𝑤𝑜𝑟𝑑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𝑤𝑜𝑟𝑑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𝑐𝑜𝑛𝑡𝑒𝑥𝑡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0216B8-EFE2-4894-9991-2590110FD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040" y="5529886"/>
                <a:ext cx="4120167" cy="461665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754E0CB1-05D1-4A94-8F93-3A721308A3D2}"/>
              </a:ext>
            </a:extLst>
          </p:cNvPr>
          <p:cNvSpPr/>
          <p:nvPr/>
        </p:nvSpPr>
        <p:spPr>
          <a:xfrm rot="5400000">
            <a:off x="8646955" y="5355678"/>
            <a:ext cx="118108" cy="1302701"/>
          </a:xfrm>
          <a:prstGeom prst="rightBrace">
            <a:avLst>
              <a:gd name="adj1" fmla="val 2768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F09C18-684C-472E-B9FE-69A2CA6FE6A0}"/>
                  </a:ext>
                </a:extLst>
              </p:cNvPr>
              <p:cNvSpPr txBox="1"/>
              <p:nvPr/>
            </p:nvSpPr>
            <p:spPr>
              <a:xfrm>
                <a:off x="8041714" y="6140614"/>
                <a:ext cx="2105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j column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𝑐𝑜𝑛𝑡𝑒𝑥𝑡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F09C18-684C-472E-B9FE-69A2CA6FE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714" y="6140614"/>
                <a:ext cx="2105769" cy="369332"/>
              </a:xfrm>
              <a:prstGeom prst="rect">
                <a:avLst/>
              </a:prstGeom>
              <a:blipFill>
                <a:blip r:embed="rId10"/>
                <a:stretch>
                  <a:fillRect l="-231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688D7F-67AC-470D-897E-D8287987E61C}"/>
                  </a:ext>
                </a:extLst>
              </p:cNvPr>
              <p:cNvSpPr txBox="1"/>
              <p:nvPr/>
            </p:nvSpPr>
            <p:spPr>
              <a:xfrm>
                <a:off x="5783608" y="6219688"/>
                <a:ext cx="1907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i column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𝑤𝑜𝑟𝑑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688D7F-67AC-470D-897E-D8287987E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608" y="6219688"/>
                <a:ext cx="1907830" cy="369332"/>
              </a:xfrm>
              <a:prstGeom prst="rect">
                <a:avLst/>
              </a:prstGeom>
              <a:blipFill>
                <a:blip r:embed="rId11"/>
                <a:stretch>
                  <a:fillRect l="-287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0375B2-262D-45EF-A56D-F4E6F70BA20B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6533588" y="5991551"/>
            <a:ext cx="799536" cy="307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9612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3FA652-9F0C-4DBD-BB17-CAA02FED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6276"/>
          </a:xfrm>
        </p:spPr>
        <p:txBody>
          <a:bodyPr>
            <a:normAutofit fontScale="90000"/>
          </a:bodyPr>
          <a:lstStyle/>
          <a:p>
            <a:r>
              <a:rPr lang="en-US"/>
              <a:t>CBOW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0314C-FC20-4985-BF8C-7A3141B7F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41401"/>
            <a:ext cx="5429250" cy="4181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389987-08CB-4377-AA73-F5945A7C5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737" y="703264"/>
            <a:ext cx="5019675" cy="971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EB743C-042D-42E0-AB1A-9D68E55AD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737" y="2012952"/>
            <a:ext cx="4933950" cy="89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979B81-1D7B-4028-BAC8-0A7CABEC0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737" y="3330574"/>
            <a:ext cx="4876800" cy="3162300"/>
          </a:xfrm>
          <a:prstGeom prst="rect">
            <a:avLst/>
          </a:prstGeom>
        </p:spPr>
      </p:pic>
      <p:pic>
        <p:nvPicPr>
          <p:cNvPr id="17410" name="Picture 2" descr="Loss Functions Explained">
            <a:extLst>
              <a:ext uri="{FF2B5EF4-FFF2-40B4-BE49-F238E27FC236}">
                <a16:creationId xmlns:a16="http://schemas.microsoft.com/office/drawing/2014/main" id="{5B1CD69D-5336-4531-ABDF-BA78118AC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17" y="5229862"/>
            <a:ext cx="6318820" cy="133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1890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3FA652-9F0C-4DBD-BB17-CAA02FED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6276"/>
          </a:xfrm>
        </p:spPr>
        <p:txBody>
          <a:bodyPr>
            <a:normAutofit fontScale="90000"/>
          </a:bodyPr>
          <a:lstStyle/>
          <a:p>
            <a:r>
              <a:rPr lang="en-US"/>
              <a:t>CBOW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0314C-FC20-4985-BF8C-7A3141B7F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41401"/>
            <a:ext cx="5429250" cy="418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B1E036-2B1C-4115-950F-E11B617AA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813435"/>
            <a:ext cx="52673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47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3FA652-9F0C-4DBD-BB17-CAA02FED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6276"/>
          </a:xfrm>
        </p:spPr>
        <p:txBody>
          <a:bodyPr>
            <a:normAutofit fontScale="90000"/>
          </a:bodyPr>
          <a:lstStyle/>
          <a:p>
            <a:r>
              <a:rPr lang="en-US"/>
              <a:t>CBOW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0314C-FC20-4985-BF8C-7A3141B7F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41401"/>
            <a:ext cx="5429250" cy="4181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A3304C-49A5-41CD-8832-B2E5A5BFA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237" y="365126"/>
            <a:ext cx="5248275" cy="3514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6AE83B-61EB-42B6-A310-ACC421E5CB0C}"/>
                  </a:ext>
                </a:extLst>
              </p:cNvPr>
              <p:cNvSpPr txBox="1"/>
              <p:nvPr/>
            </p:nvSpPr>
            <p:spPr>
              <a:xfrm>
                <a:off x="7824519" y="3728899"/>
                <a:ext cx="25437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6AE83B-61EB-42B6-A310-ACC421E5C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519" y="3728899"/>
                <a:ext cx="254371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5B0F295-ED0A-4E5C-8CE2-18D204258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499" y="4345305"/>
            <a:ext cx="48577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728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3FA652-9F0C-4DBD-BB17-CAA02FED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6276"/>
          </a:xfrm>
        </p:spPr>
        <p:txBody>
          <a:bodyPr>
            <a:normAutofit fontScale="90000"/>
          </a:bodyPr>
          <a:lstStyle/>
          <a:p>
            <a:r>
              <a:rPr lang="en-US"/>
              <a:t>CBOW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BEC17-DFC3-41DF-9A44-26424647FC90}"/>
              </a:ext>
            </a:extLst>
          </p:cNvPr>
          <p:cNvSpPr txBox="1"/>
          <p:nvPr/>
        </p:nvSpPr>
        <p:spPr>
          <a:xfrm>
            <a:off x="7273338" y="1968853"/>
            <a:ext cx="8728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Word</a:t>
            </a:r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Dog</a:t>
            </a:r>
          </a:p>
          <a:p>
            <a:endParaRPr lang="en-US" sz="2400"/>
          </a:p>
          <a:p>
            <a:r>
              <a:rPr lang="en-US" sz="2400"/>
              <a:t>Cat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475DA-B398-48DC-B42E-DCCD5D886B4F}"/>
              </a:ext>
            </a:extLst>
          </p:cNvPr>
          <p:cNvSpPr txBox="1"/>
          <p:nvPr/>
        </p:nvSpPr>
        <p:spPr>
          <a:xfrm>
            <a:off x="9330738" y="2014573"/>
            <a:ext cx="2148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Context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Eat, Sleep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84E154-F882-41EB-9875-D0A209F828F9}"/>
              </a:ext>
            </a:extLst>
          </p:cNvPr>
          <p:cNvCxnSpPr/>
          <p:nvPr/>
        </p:nvCxnSpPr>
        <p:spPr>
          <a:xfrm>
            <a:off x="7974378" y="3277289"/>
            <a:ext cx="1234440" cy="383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DE2387-36FD-4B13-B647-84E51EE24DC4}"/>
              </a:ext>
            </a:extLst>
          </p:cNvPr>
          <p:cNvCxnSpPr>
            <a:cxnSpLocks/>
          </p:cNvCxnSpPr>
          <p:nvPr/>
        </p:nvCxnSpPr>
        <p:spPr>
          <a:xfrm flipV="1">
            <a:off x="7903258" y="3782413"/>
            <a:ext cx="1305560" cy="233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EEA9BE2-D771-43B7-9B65-D2A9CA83E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41401"/>
            <a:ext cx="54292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99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3FA652-9F0C-4DBD-BB17-CAA02FED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6276"/>
          </a:xfrm>
        </p:spPr>
        <p:txBody>
          <a:bodyPr>
            <a:normAutofit fontScale="90000"/>
          </a:bodyPr>
          <a:lstStyle/>
          <a:p>
            <a:r>
              <a:rPr lang="en-US"/>
              <a:t>CBOW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8DF357-73CB-48C7-AE35-C1F952C2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41402"/>
            <a:ext cx="10085832" cy="560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197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6133-2B33-4832-8ECF-83664F0F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/>
              <a:t>CBOW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B49E52-2317-4D0D-B189-D1D21AA7D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271778"/>
            <a:ext cx="9401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715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6133-2B33-4832-8ECF-83664F0F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/>
              <a:t>CBOW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5AA86-CFED-4F6F-A074-5D72A72BE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1481709"/>
            <a:ext cx="104870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014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9320F-759B-453F-959B-541BCE2CA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70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/>
              <a:t>Skip-gram</a:t>
            </a:r>
          </a:p>
        </p:txBody>
      </p:sp>
    </p:spTree>
    <p:extLst>
      <p:ext uri="{BB962C8B-B14F-4D97-AF65-F5344CB8AC3E}">
        <p14:creationId xmlns:p14="http://schemas.microsoft.com/office/powerpoint/2010/main" val="3278834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3134</TotalTime>
  <Words>1220</Words>
  <Application>Microsoft Office PowerPoint</Application>
  <PresentationFormat>Widescreen</PresentationFormat>
  <Paragraphs>533</Paragraphs>
  <Slides>112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9" baseType="lpstr">
      <vt:lpstr>Arial</vt:lpstr>
      <vt:lpstr>Calibri</vt:lpstr>
      <vt:lpstr>Calibri Light</vt:lpstr>
      <vt:lpstr>Cambria Math</vt:lpstr>
      <vt:lpstr>Century Schoolbook</vt:lpstr>
      <vt:lpstr>CMS</vt:lpstr>
      <vt:lpstr>Office Theme</vt:lpstr>
      <vt:lpstr>PowerPoint Presentation</vt:lpstr>
      <vt:lpstr>Sequence model</vt:lpstr>
      <vt:lpstr>Real-Life Examples of RNN</vt:lpstr>
      <vt:lpstr>Real-Life Examples of RNN</vt:lpstr>
      <vt:lpstr>Real-Life Examples of RNN</vt:lpstr>
      <vt:lpstr>Real-Life Examples of RNN</vt:lpstr>
      <vt:lpstr>Real-Life Examples of RNN</vt:lpstr>
      <vt:lpstr>Real-Life Examples of RNN</vt:lpstr>
      <vt:lpstr>Different Scenarios for Use of RNN</vt:lpstr>
      <vt:lpstr>Notation Used For Sequence Models</vt:lpstr>
      <vt:lpstr>Representation of Words in Natural Language Processing</vt:lpstr>
      <vt:lpstr>Representation of Words in Natural Language Processing</vt:lpstr>
      <vt:lpstr>PowerPoint Presentation</vt:lpstr>
      <vt:lpstr>Mapping Input and Output</vt:lpstr>
      <vt:lpstr>Drawbacks of Using Standard Neural Networks</vt:lpstr>
      <vt:lpstr>The architecture of a Recurrent Neural Network</vt:lpstr>
      <vt:lpstr>Another way of representing RNN</vt:lpstr>
      <vt:lpstr>Sharing parameters in RNN</vt:lpstr>
      <vt:lpstr>Passing information from previous inputs</vt:lpstr>
      <vt:lpstr>Unidirectional Recurrent Neural Networks</vt:lpstr>
      <vt:lpstr>Forward propagation</vt:lpstr>
      <vt:lpstr>Forward propagation</vt:lpstr>
      <vt:lpstr>Forward propagation</vt:lpstr>
      <vt:lpstr>Forward propagation</vt:lpstr>
      <vt:lpstr>Forward propagation</vt:lpstr>
      <vt:lpstr>Back Propagation in RNN</vt:lpstr>
      <vt:lpstr>Back Propagation in RNN</vt:lpstr>
      <vt:lpstr>Back Propagation in RNN</vt:lpstr>
      <vt:lpstr>Back Propagation in RNN</vt:lpstr>
      <vt:lpstr>Back Propagation through time</vt:lpstr>
      <vt:lpstr>RNN classification</vt:lpstr>
      <vt:lpstr>PowerPoint Presentation</vt:lpstr>
      <vt:lpstr>Many-to-Many Architecture</vt:lpstr>
      <vt:lpstr>Many-to-Many Architecture</vt:lpstr>
      <vt:lpstr>Many-to-One Architecture</vt:lpstr>
      <vt:lpstr>One-to-Many Architecture</vt:lpstr>
      <vt:lpstr>PowerPoint Presentation</vt:lpstr>
      <vt:lpstr>Language Modelling and Sampling Novel Sequences</vt:lpstr>
      <vt:lpstr>What is Language Modelling?</vt:lpstr>
      <vt:lpstr>Building a Language Model Using RNN</vt:lpstr>
      <vt:lpstr>Building RNN Architecture</vt:lpstr>
      <vt:lpstr>Building RNN Architecture</vt:lpstr>
      <vt:lpstr>Building RNN Architecture</vt:lpstr>
      <vt:lpstr>Sampling a Sequence From a Trained RNN</vt:lpstr>
      <vt:lpstr>Sampling a Sequence From a Trained RNN</vt:lpstr>
      <vt:lpstr>Character-Level Language Model</vt:lpstr>
      <vt:lpstr>Tackling Vanishing Gradients with GRU and LSTM</vt:lpstr>
      <vt:lpstr>Long-term dependencies.</vt:lpstr>
      <vt:lpstr>Vanishing Gradients</vt:lpstr>
      <vt:lpstr>Vanishing Gradients</vt:lpstr>
      <vt:lpstr>Illustration of short term memory in RNN</vt:lpstr>
      <vt:lpstr>PowerPoint Presentation</vt:lpstr>
      <vt:lpstr>Long short term memory</vt:lpstr>
      <vt:lpstr>RNN</vt:lpstr>
      <vt:lpstr>RNN</vt:lpstr>
      <vt:lpstr>RNN</vt:lpstr>
      <vt:lpstr>LSMT</vt:lpstr>
      <vt:lpstr>LSTM: cell state</vt:lpstr>
      <vt:lpstr>LSTM: gate</vt:lpstr>
      <vt:lpstr>LSTM: forget gate</vt:lpstr>
      <vt:lpstr>LSTM: input gate</vt:lpstr>
      <vt:lpstr>LSTM: update old cell state</vt:lpstr>
      <vt:lpstr>LSTM: cell activation output</vt:lpstr>
      <vt:lpstr>Variants on Long Short Term Memory</vt:lpstr>
      <vt:lpstr>Variants on Long Short Term Memory</vt:lpstr>
      <vt:lpstr>Variants on Long Short Term Memory</vt:lpstr>
      <vt:lpstr>Gated Recurrent Unit (GRU)</vt:lpstr>
      <vt:lpstr>PowerPoint Presentation</vt:lpstr>
      <vt:lpstr>Bidirectional RNN</vt:lpstr>
      <vt:lpstr>Deep RNN</vt:lpstr>
      <vt:lpstr>Deep RNN</vt:lpstr>
      <vt:lpstr>Deep RNN</vt:lpstr>
      <vt:lpstr>Word Representation</vt:lpstr>
      <vt:lpstr>PowerPoint Presentation</vt:lpstr>
      <vt:lpstr>Visualizing word embedding</vt:lpstr>
      <vt:lpstr>Name entity recognition example</vt:lpstr>
      <vt:lpstr>PowerPoint Presentation</vt:lpstr>
      <vt:lpstr>Analogies</vt:lpstr>
      <vt:lpstr>PowerPoint Presentation</vt:lpstr>
      <vt:lpstr>Cosine similarity</vt:lpstr>
      <vt:lpstr>Embedding matrix</vt:lpstr>
      <vt:lpstr>Word embedding learning model</vt:lpstr>
      <vt:lpstr>Natural language model (embedding layer)</vt:lpstr>
      <vt:lpstr>Generalizing the model</vt:lpstr>
      <vt:lpstr>Word2Vec</vt:lpstr>
      <vt:lpstr>CBOW</vt:lpstr>
      <vt:lpstr>CBOW</vt:lpstr>
      <vt:lpstr>CBOW</vt:lpstr>
      <vt:lpstr>CBOW</vt:lpstr>
      <vt:lpstr>CBOW</vt:lpstr>
      <vt:lpstr>CBOW</vt:lpstr>
      <vt:lpstr>CBOW</vt:lpstr>
      <vt:lpstr>CBOW</vt:lpstr>
      <vt:lpstr>CBOW</vt:lpstr>
      <vt:lpstr>CBOW</vt:lpstr>
      <vt:lpstr>CBOW</vt:lpstr>
      <vt:lpstr>CBOW</vt:lpstr>
      <vt:lpstr>CBOW</vt:lpstr>
      <vt:lpstr>Skip-gram</vt:lpstr>
      <vt:lpstr>CBOW problem</vt:lpstr>
      <vt:lpstr>Skip-gram</vt:lpstr>
      <vt:lpstr>Negative sampling</vt:lpstr>
      <vt:lpstr>Negative sampling</vt:lpstr>
      <vt:lpstr>Negative sampling</vt:lpstr>
      <vt:lpstr>Negative sampling</vt:lpstr>
      <vt:lpstr>PowerPoint Presentation</vt:lpstr>
      <vt:lpstr>GloVe (Global Vector)</vt:lpstr>
      <vt:lpstr>Glove</vt:lpstr>
      <vt:lpstr>SENTIMENT CLASSIFICATION</vt:lpstr>
      <vt:lpstr>SENTIMENT CLASSIFICATION</vt:lpstr>
      <vt:lpstr>SENTIMENT CLASSIFICATION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Đỗ Trọng Hợp</dc:creator>
  <cp:lastModifiedBy>Đỗ Trọng Hợp</cp:lastModifiedBy>
  <cp:revision>114</cp:revision>
  <dcterms:created xsi:type="dcterms:W3CDTF">2020-11-21T01:36:41Z</dcterms:created>
  <dcterms:modified xsi:type="dcterms:W3CDTF">2021-01-23T05:00:45Z</dcterms:modified>
</cp:coreProperties>
</file>